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Default Extension="mp4" ContentType="video/mp4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1" r:id="rId1"/>
    <p:sldMasterId id="2147483653" r:id="rId2"/>
  </p:sldMasterIdLst>
  <p:notesMasterIdLst>
    <p:notesMasterId r:id="rId17"/>
  </p:notesMasterIdLst>
  <p:sldIdLst>
    <p:sldId id="363" r:id="rId3"/>
    <p:sldId id="361" r:id="rId4"/>
    <p:sldId id="334" r:id="rId5"/>
    <p:sldId id="339" r:id="rId6"/>
    <p:sldId id="359" r:id="rId7"/>
    <p:sldId id="342" r:id="rId8"/>
    <p:sldId id="355" r:id="rId9"/>
    <p:sldId id="343" r:id="rId10"/>
    <p:sldId id="352" r:id="rId11"/>
    <p:sldId id="345" r:id="rId12"/>
    <p:sldId id="360" r:id="rId13"/>
    <p:sldId id="349" r:id="rId14"/>
    <p:sldId id="357" r:id="rId15"/>
    <p:sldId id="362" r:id="rId16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EBD1E26-49A3-4C13-AB5F-11375F8A0CED}">
          <p14:sldIdLst>
            <p14:sldId id="363"/>
            <p14:sldId id="361"/>
            <p14:sldId id="334"/>
            <p14:sldId id="339"/>
            <p14:sldId id="359"/>
            <p14:sldId id="342"/>
            <p14:sldId id="355"/>
            <p14:sldId id="343"/>
            <p14:sldId id="352"/>
            <p14:sldId id="345"/>
            <p14:sldId id="360"/>
            <p14:sldId id="349"/>
            <p14:sldId id="357"/>
            <p14:sldId id="362"/>
          </p14:sldIdLst>
        </p14:section>
        <p14:section name="Untitled Section" id="{E85DBCB4-9082-47E0-8BCD-7BA662CAAACC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193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BC5E"/>
    <a:srgbClr val="A6A6A6"/>
    <a:srgbClr val="D53032"/>
    <a:srgbClr val="8C8C8C"/>
    <a:srgbClr val="8B0F11"/>
    <a:srgbClr val="2D6CB9"/>
    <a:srgbClr val="2860A4"/>
    <a:srgbClr val="CC9900"/>
    <a:srgbClr val="FFFF66"/>
    <a:srgbClr val="66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40" autoAdjust="0"/>
    <p:restoredTop sz="94343" autoAdjust="0"/>
  </p:normalViewPr>
  <p:slideViewPr>
    <p:cSldViewPr>
      <p:cViewPr varScale="1">
        <p:scale>
          <a:sx n="94" d="100"/>
          <a:sy n="94" d="100"/>
        </p:scale>
        <p:origin x="552" y="78"/>
      </p:cViewPr>
      <p:guideLst>
        <p:guide orient="horz" pos="1620"/>
        <p:guide pos="2880"/>
        <p:guide orient="horz" pos="193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744AD1-7E96-455A-8C7F-605A7DD0F917}" type="datetimeFigureOut">
              <a:rPr lang="en-US" smtClean="0"/>
              <a:t>6/24/2018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EDC514-9E28-441F-BF04-3DE8912E9F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0624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13D2E4-1D8B-4C89-B876-988E32EFDDBF}" type="slidenum">
              <a:rPr lang="th-TH" smtClean="0"/>
              <a:t>2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4010145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EDC514-9E28-441F-BF04-3DE8912E9F4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4764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EDC514-9E28-441F-BF04-3DE8912E9F4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9391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EDC514-9E28-441F-BF04-3DE8912E9F4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4157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EDC514-9E28-441F-BF04-3DE8912E9F4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2426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EDC514-9E28-441F-BF04-3DE8912E9F4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2272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EDC514-9E28-441F-BF04-3DE8912E9F4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113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EDC514-9E28-441F-BF04-3DE8912E9F4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2657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EDC514-9E28-441F-BF04-3DE8912E9F4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0417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757120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chemeClr val="tx1">
              <a:lumMod val="75000"/>
              <a:lumOff val="25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51520" y="113953"/>
            <a:ext cx="8568952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accent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51520" y="690017"/>
            <a:ext cx="8568952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accent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6" name="Rectangle 5"/>
          <p:cNvSpPr/>
          <p:nvPr userDrawn="1"/>
        </p:nvSpPr>
        <p:spPr>
          <a:xfrm flipH="1">
            <a:off x="4860032" y="1131590"/>
            <a:ext cx="4283968" cy="2880320"/>
          </a:xfrm>
          <a:prstGeom prst="rect">
            <a:avLst/>
          </a:prstGeom>
          <a:solidFill>
            <a:schemeClr val="accent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5332704" y="0"/>
            <a:ext cx="3338624" cy="5143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232831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539552" y="1448650"/>
            <a:ext cx="4680520" cy="324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5219624" y="475565"/>
            <a:ext cx="3384000" cy="97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127288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4139952" y="555525"/>
            <a:ext cx="1650297" cy="40484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2339752" y="555525"/>
            <a:ext cx="1650297" cy="40484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539552" y="555525"/>
            <a:ext cx="1650297" cy="40484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359646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asic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853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5" name="Rectangle 14"/>
          <p:cNvSpPr/>
          <p:nvPr userDrawn="1"/>
        </p:nvSpPr>
        <p:spPr>
          <a:xfrm>
            <a:off x="547951" y="2787774"/>
            <a:ext cx="3959992" cy="54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547951" y="1291508"/>
            <a:ext cx="3960000" cy="140420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17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4627657" y="3415796"/>
            <a:ext cx="3960000" cy="140420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18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4627657" y="1291508"/>
            <a:ext cx="3960000" cy="140420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19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547951" y="3415796"/>
            <a:ext cx="3960000" cy="140420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20" name="Rectangle 19"/>
          <p:cNvSpPr/>
          <p:nvPr userDrawn="1"/>
        </p:nvSpPr>
        <p:spPr>
          <a:xfrm>
            <a:off x="4627665" y="2806575"/>
            <a:ext cx="3959992" cy="54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52612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23528" y="987574"/>
            <a:ext cx="4176464" cy="223224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4644008" y="2571750"/>
            <a:ext cx="4176464" cy="223224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45205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85378"/>
            <a:ext cx="7200800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40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23528" y="661442"/>
            <a:ext cx="7200800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0" y="0"/>
            <a:ext cx="193770" cy="103723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23528" y="1315361"/>
            <a:ext cx="4176464" cy="19442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4644008" y="2899537"/>
            <a:ext cx="4176464" cy="19442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525146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8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2063374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grpSp>
        <p:nvGrpSpPr>
          <p:cNvPr id="5" name="Group 4"/>
          <p:cNvGrpSpPr/>
          <p:nvPr userDrawn="1"/>
        </p:nvGrpSpPr>
        <p:grpSpPr>
          <a:xfrm>
            <a:off x="354008" y="1131589"/>
            <a:ext cx="2849840" cy="3649171"/>
            <a:chOff x="354008" y="1131589"/>
            <a:chExt cx="2849840" cy="3649171"/>
          </a:xfrm>
        </p:grpSpPr>
        <p:sp>
          <p:nvSpPr>
            <p:cNvPr id="6" name="Rounded Rectangle 5"/>
            <p:cNvSpPr/>
            <p:nvPr/>
          </p:nvSpPr>
          <p:spPr>
            <a:xfrm>
              <a:off x="354008" y="1131589"/>
              <a:ext cx="2849840" cy="3649171"/>
            </a:xfrm>
            <a:prstGeom prst="roundRect">
              <a:avLst>
                <a:gd name="adj" fmla="val 3968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531932" y="1347500"/>
              <a:ext cx="108520" cy="3240473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12" name="Half Frame 11"/>
            <p:cNvSpPr/>
            <p:nvPr/>
          </p:nvSpPr>
          <p:spPr>
            <a:xfrm rot="5400000">
              <a:off x="2592642" y="1238201"/>
              <a:ext cx="502331" cy="502331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3818220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1255134"/>
            <a:ext cx="4572000" cy="332107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5" name="Title 2">
            <a:extLst>
              <a:ext uri="{FF2B5EF4-FFF2-40B4-BE49-F238E27FC236}">
                <a16:creationId xmlns="" xmlns:a16="http://schemas.microsoft.com/office/drawing/2014/main" id="{E62EAC56-5A2E-46B2-B8D9-375A807E3F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50594"/>
            <a:ext cx="9144000" cy="684000"/>
          </a:xfrm>
          <a:prstGeom prst="rect">
            <a:avLst/>
          </a:prstGeom>
        </p:spPr>
        <p:txBody>
          <a:bodyPr anchor="ctr"/>
          <a:lstStyle>
            <a:lvl1pPr algn="ctr">
              <a:defRPr sz="36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dirty="0"/>
              <a:t> </a:t>
            </a:r>
            <a:r>
              <a:rPr lang="en-US" altLang="ko-KR" dirty="0"/>
              <a:t>Free PPT _ Click to add title</a:t>
            </a:r>
            <a:endParaRPr lang="en-US" dirty="0"/>
          </a:p>
        </p:txBody>
      </p:sp>
      <p:sp>
        <p:nvSpPr>
          <p:cNvPr id="6" name="텍스트 개체 틀 2">
            <a:extLst>
              <a:ext uri="{FF2B5EF4-FFF2-40B4-BE49-F238E27FC236}">
                <a16:creationId xmlns="" xmlns:a16="http://schemas.microsoft.com/office/drawing/2014/main" id="{14844AF7-CCEE-4899-AEED-9D922F17358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0" y="843558"/>
            <a:ext cx="9144000" cy="216024"/>
          </a:xfrm>
          <a:prstGeom prst="rect">
            <a:avLst/>
          </a:prstGeom>
        </p:spPr>
        <p:txBody>
          <a:bodyPr anchor="ctr"/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Subtitle in this line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3239962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/>
          <p:cNvSpPr>
            <a:spLocks noGrp="1"/>
          </p:cNvSpPr>
          <p:nvPr>
            <p:ph type="title"/>
          </p:nvPr>
        </p:nvSpPr>
        <p:spPr>
          <a:xfrm>
            <a:off x="1619672" y="0"/>
            <a:ext cx="7524328" cy="884466"/>
          </a:xfrm>
          <a:prstGeom prst="rect">
            <a:avLst/>
          </a:prstGeom>
        </p:spPr>
        <p:txBody>
          <a:bodyPr anchor="ctr"/>
          <a:lstStyle>
            <a:lvl1pPr algn="l">
              <a:defRPr sz="36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dirty="0"/>
              <a:t> </a:t>
            </a:r>
            <a:r>
              <a:rPr lang="en-US" altLang="ko-KR" dirty="0"/>
              <a:t>Free PPT _ 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38211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85378"/>
            <a:ext cx="7200800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23528" y="661442"/>
            <a:ext cx="7200800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0" y="0"/>
            <a:ext cx="193770" cy="103723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0448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5396868" y="-11318"/>
            <a:ext cx="3681862" cy="3267664"/>
          </a:xfrm>
          <a:custGeom>
            <a:avLst/>
            <a:gdLst>
              <a:gd name="connsiteX0" fmla="*/ 0 w 3681862"/>
              <a:gd name="connsiteY0" fmla="*/ 1824663 h 3649326"/>
              <a:gd name="connsiteX1" fmla="*/ 1840931 w 3681862"/>
              <a:gd name="connsiteY1" fmla="*/ 0 h 3649326"/>
              <a:gd name="connsiteX2" fmla="*/ 3681862 w 3681862"/>
              <a:gd name="connsiteY2" fmla="*/ 1824663 h 3649326"/>
              <a:gd name="connsiteX3" fmla="*/ 1840931 w 3681862"/>
              <a:gd name="connsiteY3" fmla="*/ 3649326 h 3649326"/>
              <a:gd name="connsiteX4" fmla="*/ 0 w 3681862"/>
              <a:gd name="connsiteY4" fmla="*/ 1824663 h 3649326"/>
              <a:gd name="connsiteX0" fmla="*/ 0 w 3681862"/>
              <a:gd name="connsiteY0" fmla="*/ 1824663 h 3649326"/>
              <a:gd name="connsiteX1" fmla="*/ 1848883 w 3681862"/>
              <a:gd name="connsiteY1" fmla="*/ 0 h 3649326"/>
              <a:gd name="connsiteX2" fmla="*/ 3681862 w 3681862"/>
              <a:gd name="connsiteY2" fmla="*/ 1824663 h 3649326"/>
              <a:gd name="connsiteX3" fmla="*/ 1840931 w 3681862"/>
              <a:gd name="connsiteY3" fmla="*/ 3649326 h 3649326"/>
              <a:gd name="connsiteX4" fmla="*/ 0 w 3681862"/>
              <a:gd name="connsiteY4" fmla="*/ 1824663 h 3649326"/>
              <a:gd name="connsiteX0" fmla="*/ 0 w 3681862"/>
              <a:gd name="connsiteY0" fmla="*/ 1443001 h 3267664"/>
              <a:gd name="connsiteX1" fmla="*/ 1467221 w 3681862"/>
              <a:gd name="connsiteY1" fmla="*/ 0 h 3267664"/>
              <a:gd name="connsiteX2" fmla="*/ 3681862 w 3681862"/>
              <a:gd name="connsiteY2" fmla="*/ 1443001 h 3267664"/>
              <a:gd name="connsiteX3" fmla="*/ 1840931 w 3681862"/>
              <a:gd name="connsiteY3" fmla="*/ 3267664 h 3267664"/>
              <a:gd name="connsiteX4" fmla="*/ 0 w 3681862"/>
              <a:gd name="connsiteY4" fmla="*/ 1443001 h 3267664"/>
              <a:gd name="connsiteX0" fmla="*/ 0 w 3681862"/>
              <a:gd name="connsiteY0" fmla="*/ 1454723 h 3279386"/>
              <a:gd name="connsiteX1" fmla="*/ 1467221 w 3681862"/>
              <a:gd name="connsiteY1" fmla="*/ 11722 h 3279386"/>
              <a:gd name="connsiteX2" fmla="*/ 2292043 w 3681862"/>
              <a:gd name="connsiteY2" fmla="*/ 54845 h 3279386"/>
              <a:gd name="connsiteX3" fmla="*/ 3681862 w 3681862"/>
              <a:gd name="connsiteY3" fmla="*/ 1454723 h 3279386"/>
              <a:gd name="connsiteX4" fmla="*/ 1840931 w 3681862"/>
              <a:gd name="connsiteY4" fmla="*/ 3279386 h 3279386"/>
              <a:gd name="connsiteX5" fmla="*/ 0 w 3681862"/>
              <a:gd name="connsiteY5" fmla="*/ 1454723 h 3279386"/>
              <a:gd name="connsiteX0" fmla="*/ 0 w 3681862"/>
              <a:gd name="connsiteY0" fmla="*/ 1443001 h 3267664"/>
              <a:gd name="connsiteX1" fmla="*/ 1467221 w 3681862"/>
              <a:gd name="connsiteY1" fmla="*/ 0 h 3267664"/>
              <a:gd name="connsiteX2" fmla="*/ 2292043 w 3681862"/>
              <a:gd name="connsiteY2" fmla="*/ 43123 h 3267664"/>
              <a:gd name="connsiteX3" fmla="*/ 3681862 w 3681862"/>
              <a:gd name="connsiteY3" fmla="*/ 1443001 h 3267664"/>
              <a:gd name="connsiteX4" fmla="*/ 1840931 w 3681862"/>
              <a:gd name="connsiteY4" fmla="*/ 3267664 h 3267664"/>
              <a:gd name="connsiteX5" fmla="*/ 0 w 3681862"/>
              <a:gd name="connsiteY5" fmla="*/ 1443001 h 3267664"/>
              <a:gd name="connsiteX0" fmla="*/ 0 w 3681862"/>
              <a:gd name="connsiteY0" fmla="*/ 1443001 h 3267664"/>
              <a:gd name="connsiteX1" fmla="*/ 1467221 w 3681862"/>
              <a:gd name="connsiteY1" fmla="*/ 0 h 3267664"/>
              <a:gd name="connsiteX2" fmla="*/ 2284092 w 3681862"/>
              <a:gd name="connsiteY2" fmla="*/ 19269 h 3267664"/>
              <a:gd name="connsiteX3" fmla="*/ 3681862 w 3681862"/>
              <a:gd name="connsiteY3" fmla="*/ 1443001 h 3267664"/>
              <a:gd name="connsiteX4" fmla="*/ 1840931 w 3681862"/>
              <a:gd name="connsiteY4" fmla="*/ 3267664 h 3267664"/>
              <a:gd name="connsiteX5" fmla="*/ 0 w 3681862"/>
              <a:gd name="connsiteY5" fmla="*/ 1443001 h 3267664"/>
              <a:gd name="connsiteX0" fmla="*/ 0 w 3681862"/>
              <a:gd name="connsiteY0" fmla="*/ 1443001 h 3267664"/>
              <a:gd name="connsiteX1" fmla="*/ 1467221 w 3681862"/>
              <a:gd name="connsiteY1" fmla="*/ 0 h 3267664"/>
              <a:gd name="connsiteX2" fmla="*/ 2284092 w 3681862"/>
              <a:gd name="connsiteY2" fmla="*/ 19269 h 3267664"/>
              <a:gd name="connsiteX3" fmla="*/ 3681862 w 3681862"/>
              <a:gd name="connsiteY3" fmla="*/ 1443001 h 3267664"/>
              <a:gd name="connsiteX4" fmla="*/ 1840931 w 3681862"/>
              <a:gd name="connsiteY4" fmla="*/ 3267664 h 3267664"/>
              <a:gd name="connsiteX5" fmla="*/ 0 w 3681862"/>
              <a:gd name="connsiteY5" fmla="*/ 1443001 h 3267664"/>
              <a:gd name="connsiteX0" fmla="*/ 0 w 3681862"/>
              <a:gd name="connsiteY0" fmla="*/ 1443001 h 3267664"/>
              <a:gd name="connsiteX1" fmla="*/ 1467221 w 3681862"/>
              <a:gd name="connsiteY1" fmla="*/ 0 h 3267664"/>
              <a:gd name="connsiteX2" fmla="*/ 2284092 w 3681862"/>
              <a:gd name="connsiteY2" fmla="*/ 19269 h 3267664"/>
              <a:gd name="connsiteX3" fmla="*/ 3681862 w 3681862"/>
              <a:gd name="connsiteY3" fmla="*/ 1443001 h 3267664"/>
              <a:gd name="connsiteX4" fmla="*/ 1840931 w 3681862"/>
              <a:gd name="connsiteY4" fmla="*/ 3267664 h 3267664"/>
              <a:gd name="connsiteX5" fmla="*/ 0 w 3681862"/>
              <a:gd name="connsiteY5" fmla="*/ 1443001 h 3267664"/>
              <a:gd name="connsiteX0" fmla="*/ 0 w 3681862"/>
              <a:gd name="connsiteY0" fmla="*/ 1443001 h 3267664"/>
              <a:gd name="connsiteX1" fmla="*/ 1467221 w 3681862"/>
              <a:gd name="connsiteY1" fmla="*/ 0 h 3267664"/>
              <a:gd name="connsiteX2" fmla="*/ 2284092 w 3681862"/>
              <a:gd name="connsiteY2" fmla="*/ 19269 h 3267664"/>
              <a:gd name="connsiteX3" fmla="*/ 3681862 w 3681862"/>
              <a:gd name="connsiteY3" fmla="*/ 1443001 h 3267664"/>
              <a:gd name="connsiteX4" fmla="*/ 1840931 w 3681862"/>
              <a:gd name="connsiteY4" fmla="*/ 3267664 h 3267664"/>
              <a:gd name="connsiteX5" fmla="*/ 0 w 3681862"/>
              <a:gd name="connsiteY5" fmla="*/ 1443001 h 3267664"/>
              <a:gd name="connsiteX0" fmla="*/ 0 w 3681862"/>
              <a:gd name="connsiteY0" fmla="*/ 1443001 h 3267664"/>
              <a:gd name="connsiteX1" fmla="*/ 1467221 w 3681862"/>
              <a:gd name="connsiteY1" fmla="*/ 0 h 3267664"/>
              <a:gd name="connsiteX2" fmla="*/ 2284092 w 3681862"/>
              <a:gd name="connsiteY2" fmla="*/ 19269 h 3267664"/>
              <a:gd name="connsiteX3" fmla="*/ 3681862 w 3681862"/>
              <a:gd name="connsiteY3" fmla="*/ 1443001 h 3267664"/>
              <a:gd name="connsiteX4" fmla="*/ 1840931 w 3681862"/>
              <a:gd name="connsiteY4" fmla="*/ 3267664 h 3267664"/>
              <a:gd name="connsiteX5" fmla="*/ 0 w 3681862"/>
              <a:gd name="connsiteY5" fmla="*/ 1443001 h 3267664"/>
              <a:gd name="connsiteX0" fmla="*/ 0 w 3681862"/>
              <a:gd name="connsiteY0" fmla="*/ 1443001 h 3267664"/>
              <a:gd name="connsiteX1" fmla="*/ 1467221 w 3681862"/>
              <a:gd name="connsiteY1" fmla="*/ 0 h 3267664"/>
              <a:gd name="connsiteX2" fmla="*/ 2284092 w 3681862"/>
              <a:gd name="connsiteY2" fmla="*/ 19269 h 3267664"/>
              <a:gd name="connsiteX3" fmla="*/ 3681862 w 3681862"/>
              <a:gd name="connsiteY3" fmla="*/ 1443001 h 3267664"/>
              <a:gd name="connsiteX4" fmla="*/ 1840931 w 3681862"/>
              <a:gd name="connsiteY4" fmla="*/ 3267664 h 3267664"/>
              <a:gd name="connsiteX5" fmla="*/ 0 w 3681862"/>
              <a:gd name="connsiteY5" fmla="*/ 1443001 h 3267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81862" h="3267664">
                <a:moveTo>
                  <a:pt x="0" y="1443001"/>
                </a:moveTo>
                <a:lnTo>
                  <a:pt x="1467221" y="0"/>
                </a:lnTo>
                <a:cubicBezTo>
                  <a:pt x="1832276" y="3773"/>
                  <a:pt x="1919036" y="-406"/>
                  <a:pt x="2284092" y="19269"/>
                </a:cubicBezTo>
                <a:lnTo>
                  <a:pt x="3681862" y="1443001"/>
                </a:lnTo>
                <a:lnTo>
                  <a:pt x="1840931" y="3267664"/>
                </a:lnTo>
                <a:lnTo>
                  <a:pt x="0" y="144300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3491431" y="1495130"/>
            <a:ext cx="3681862" cy="3649326"/>
          </a:xfrm>
          <a:prstGeom prst="diamond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5476381" y="3386021"/>
            <a:ext cx="3530788" cy="1769004"/>
          </a:xfrm>
          <a:custGeom>
            <a:avLst/>
            <a:gdLst>
              <a:gd name="connsiteX0" fmla="*/ 0 w 3681862"/>
              <a:gd name="connsiteY0" fmla="*/ 1824663 h 3649326"/>
              <a:gd name="connsiteX1" fmla="*/ 1840931 w 3681862"/>
              <a:gd name="connsiteY1" fmla="*/ 0 h 3649326"/>
              <a:gd name="connsiteX2" fmla="*/ 3681862 w 3681862"/>
              <a:gd name="connsiteY2" fmla="*/ 1824663 h 3649326"/>
              <a:gd name="connsiteX3" fmla="*/ 1840931 w 3681862"/>
              <a:gd name="connsiteY3" fmla="*/ 3649326 h 3649326"/>
              <a:gd name="connsiteX4" fmla="*/ 0 w 3681862"/>
              <a:gd name="connsiteY4" fmla="*/ 1824663 h 3649326"/>
              <a:gd name="connsiteX0" fmla="*/ 0 w 3681862"/>
              <a:gd name="connsiteY0" fmla="*/ 1824663 h 1824663"/>
              <a:gd name="connsiteX1" fmla="*/ 1840931 w 3681862"/>
              <a:gd name="connsiteY1" fmla="*/ 0 h 1824663"/>
              <a:gd name="connsiteX2" fmla="*/ 3681862 w 3681862"/>
              <a:gd name="connsiteY2" fmla="*/ 1824663 h 1824663"/>
              <a:gd name="connsiteX3" fmla="*/ 0 w 3681862"/>
              <a:gd name="connsiteY3" fmla="*/ 1824663 h 1824663"/>
              <a:gd name="connsiteX0" fmla="*/ 0 w 3602349"/>
              <a:gd name="connsiteY0" fmla="*/ 1769004 h 1824663"/>
              <a:gd name="connsiteX1" fmla="*/ 1761418 w 3602349"/>
              <a:gd name="connsiteY1" fmla="*/ 0 h 1824663"/>
              <a:gd name="connsiteX2" fmla="*/ 3602349 w 3602349"/>
              <a:gd name="connsiteY2" fmla="*/ 1824663 h 1824663"/>
              <a:gd name="connsiteX3" fmla="*/ 0 w 3602349"/>
              <a:gd name="connsiteY3" fmla="*/ 1769004 h 1824663"/>
              <a:gd name="connsiteX0" fmla="*/ 0 w 3530788"/>
              <a:gd name="connsiteY0" fmla="*/ 1769004 h 1769004"/>
              <a:gd name="connsiteX1" fmla="*/ 1761418 w 3530788"/>
              <a:gd name="connsiteY1" fmla="*/ 0 h 1769004"/>
              <a:gd name="connsiteX2" fmla="*/ 3530788 w 3530788"/>
              <a:gd name="connsiteY2" fmla="*/ 1761052 h 1769004"/>
              <a:gd name="connsiteX3" fmla="*/ 0 w 3530788"/>
              <a:gd name="connsiteY3" fmla="*/ 1769004 h 1769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30788" h="1769004">
                <a:moveTo>
                  <a:pt x="0" y="1769004"/>
                </a:moveTo>
                <a:lnTo>
                  <a:pt x="1761418" y="0"/>
                </a:lnTo>
                <a:lnTo>
                  <a:pt x="3530788" y="1761052"/>
                </a:lnTo>
                <a:lnTo>
                  <a:pt x="0" y="176900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7" hasCustomPrompt="1"/>
          </p:nvPr>
        </p:nvSpPr>
        <p:spPr>
          <a:xfrm>
            <a:off x="7301328" y="1495130"/>
            <a:ext cx="1840931" cy="3649326"/>
          </a:xfrm>
          <a:custGeom>
            <a:avLst/>
            <a:gdLst>
              <a:gd name="connsiteX0" fmla="*/ 0 w 3681862"/>
              <a:gd name="connsiteY0" fmla="*/ 1824663 h 3649326"/>
              <a:gd name="connsiteX1" fmla="*/ 1840931 w 3681862"/>
              <a:gd name="connsiteY1" fmla="*/ 0 h 3649326"/>
              <a:gd name="connsiteX2" fmla="*/ 3681862 w 3681862"/>
              <a:gd name="connsiteY2" fmla="*/ 1824663 h 3649326"/>
              <a:gd name="connsiteX3" fmla="*/ 1840931 w 3681862"/>
              <a:gd name="connsiteY3" fmla="*/ 3649326 h 3649326"/>
              <a:gd name="connsiteX4" fmla="*/ 0 w 3681862"/>
              <a:gd name="connsiteY4" fmla="*/ 1824663 h 3649326"/>
              <a:gd name="connsiteX0" fmla="*/ 0 w 1840931"/>
              <a:gd name="connsiteY0" fmla="*/ 1824663 h 3649326"/>
              <a:gd name="connsiteX1" fmla="*/ 1840931 w 1840931"/>
              <a:gd name="connsiteY1" fmla="*/ 0 h 3649326"/>
              <a:gd name="connsiteX2" fmla="*/ 1840931 w 1840931"/>
              <a:gd name="connsiteY2" fmla="*/ 3649326 h 3649326"/>
              <a:gd name="connsiteX3" fmla="*/ 0 w 1840931"/>
              <a:gd name="connsiteY3" fmla="*/ 1824663 h 3649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40931" h="3649326">
                <a:moveTo>
                  <a:pt x="0" y="1824663"/>
                </a:moveTo>
                <a:lnTo>
                  <a:pt x="1840931" y="0"/>
                </a:lnTo>
                <a:lnTo>
                  <a:pt x="1840931" y="3649326"/>
                </a:lnTo>
                <a:lnTo>
                  <a:pt x="0" y="182466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8114230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963C-C971-4EB6-8573-4E6D5AB6617B}" type="datetimeFigureOut">
              <a:rPr lang="th-TH" smtClean="0"/>
              <a:t>24/06/61</a:t>
            </a:fld>
            <a:endParaRPr lang="th-T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15300-EF8D-426B-9B9C-32ED31221E5D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6329155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 Same Side Corner Rectangle 3"/>
          <p:cNvSpPr/>
          <p:nvPr userDrawn="1"/>
        </p:nvSpPr>
        <p:spPr>
          <a:xfrm rot="5400000">
            <a:off x="2286105" y="-398432"/>
            <a:ext cx="1332147" cy="5904359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173610"/>
            <a:ext cx="4283968" cy="473576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2647186"/>
            <a:ext cx="4283968" cy="288032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6" name="Oval 5"/>
          <p:cNvSpPr/>
          <p:nvPr userDrawn="1"/>
        </p:nvSpPr>
        <p:spPr>
          <a:xfrm>
            <a:off x="4608216" y="1977684"/>
            <a:ext cx="1152128" cy="1152128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2354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619672" y="113953"/>
            <a:ext cx="7524328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1619672" y="690017"/>
            <a:ext cx="7524328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0064740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chemeClr val="tx1">
              <a:lumMod val="75000"/>
              <a:lumOff val="25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 userDrawn="1"/>
        </p:nvSpPr>
        <p:spPr>
          <a:xfrm>
            <a:off x="5220072" y="-6824"/>
            <a:ext cx="3923928" cy="5150323"/>
          </a:xfrm>
          <a:custGeom>
            <a:avLst/>
            <a:gdLst>
              <a:gd name="connsiteX0" fmla="*/ 0 w 4572000"/>
              <a:gd name="connsiteY0" fmla="*/ 0 h 5143500"/>
              <a:gd name="connsiteX1" fmla="*/ 4572000 w 4572000"/>
              <a:gd name="connsiteY1" fmla="*/ 0 h 5143500"/>
              <a:gd name="connsiteX2" fmla="*/ 4572000 w 4572000"/>
              <a:gd name="connsiteY2" fmla="*/ 5143500 h 5143500"/>
              <a:gd name="connsiteX3" fmla="*/ 0 w 4572000"/>
              <a:gd name="connsiteY3" fmla="*/ 5143500 h 5143500"/>
              <a:gd name="connsiteX4" fmla="*/ 0 w 4572000"/>
              <a:gd name="connsiteY4" fmla="*/ 0 h 5143500"/>
              <a:gd name="connsiteX0" fmla="*/ 2217761 w 4572000"/>
              <a:gd name="connsiteY0" fmla="*/ 0 h 5143500"/>
              <a:gd name="connsiteX1" fmla="*/ 4572000 w 4572000"/>
              <a:gd name="connsiteY1" fmla="*/ 0 h 5143500"/>
              <a:gd name="connsiteX2" fmla="*/ 4572000 w 4572000"/>
              <a:gd name="connsiteY2" fmla="*/ 5143500 h 5143500"/>
              <a:gd name="connsiteX3" fmla="*/ 0 w 4572000"/>
              <a:gd name="connsiteY3" fmla="*/ 5143500 h 5143500"/>
              <a:gd name="connsiteX4" fmla="*/ 2217761 w 4572000"/>
              <a:gd name="connsiteY4" fmla="*/ 0 h 5143500"/>
              <a:gd name="connsiteX0" fmla="*/ 2354239 w 4572000"/>
              <a:gd name="connsiteY0" fmla="*/ 0 h 5157147"/>
              <a:gd name="connsiteX1" fmla="*/ 4572000 w 4572000"/>
              <a:gd name="connsiteY1" fmla="*/ 13647 h 5157147"/>
              <a:gd name="connsiteX2" fmla="*/ 4572000 w 4572000"/>
              <a:gd name="connsiteY2" fmla="*/ 5157147 h 5157147"/>
              <a:gd name="connsiteX3" fmla="*/ 0 w 4572000"/>
              <a:gd name="connsiteY3" fmla="*/ 5157147 h 5157147"/>
              <a:gd name="connsiteX4" fmla="*/ 2354239 w 4572000"/>
              <a:gd name="connsiteY4" fmla="*/ 0 h 5157147"/>
              <a:gd name="connsiteX0" fmla="*/ 2347415 w 4572000"/>
              <a:gd name="connsiteY0" fmla="*/ 0 h 5150323"/>
              <a:gd name="connsiteX1" fmla="*/ 4572000 w 4572000"/>
              <a:gd name="connsiteY1" fmla="*/ 6823 h 5150323"/>
              <a:gd name="connsiteX2" fmla="*/ 4572000 w 4572000"/>
              <a:gd name="connsiteY2" fmla="*/ 5150323 h 5150323"/>
              <a:gd name="connsiteX3" fmla="*/ 0 w 4572000"/>
              <a:gd name="connsiteY3" fmla="*/ 5150323 h 5150323"/>
              <a:gd name="connsiteX4" fmla="*/ 2347415 w 4572000"/>
              <a:gd name="connsiteY4" fmla="*/ 0 h 51503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72000" h="5150323">
                <a:moveTo>
                  <a:pt x="2347415" y="0"/>
                </a:moveTo>
                <a:lnTo>
                  <a:pt x="4572000" y="6823"/>
                </a:lnTo>
                <a:lnTo>
                  <a:pt x="4572000" y="5150323"/>
                </a:lnTo>
                <a:lnTo>
                  <a:pt x="0" y="5150323"/>
                </a:lnTo>
                <a:lnTo>
                  <a:pt x="2347415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5796136" y="3651870"/>
            <a:ext cx="3347864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200" b="0" baseline="0">
                <a:solidFill>
                  <a:schemeClr val="accent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796136" y="4397684"/>
            <a:ext cx="3347864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accent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28850262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85378"/>
            <a:ext cx="7200800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23528" y="661442"/>
            <a:ext cx="7200800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0" y="0"/>
            <a:ext cx="193770" cy="103723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538848" y="1874875"/>
            <a:ext cx="1764704" cy="170498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2639427" y="1874875"/>
            <a:ext cx="1764704" cy="170498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4727659" y="1874875"/>
            <a:ext cx="1764704" cy="170498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6815891" y="1874875"/>
            <a:ext cx="1764704" cy="170498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3" name="Rectangle 2"/>
          <p:cNvSpPr/>
          <p:nvPr userDrawn="1"/>
        </p:nvSpPr>
        <p:spPr>
          <a:xfrm>
            <a:off x="539552" y="1347614"/>
            <a:ext cx="1764000" cy="52690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539551" y="1347614"/>
            <a:ext cx="1140485" cy="52690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2639427" y="1347614"/>
            <a:ext cx="1764000" cy="52690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Rectangle 14"/>
          <p:cNvSpPr/>
          <p:nvPr userDrawn="1"/>
        </p:nvSpPr>
        <p:spPr>
          <a:xfrm>
            <a:off x="2639426" y="1347614"/>
            <a:ext cx="1140485" cy="52690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Rectangle 15"/>
          <p:cNvSpPr/>
          <p:nvPr userDrawn="1"/>
        </p:nvSpPr>
        <p:spPr>
          <a:xfrm>
            <a:off x="4727659" y="1347614"/>
            <a:ext cx="1764000" cy="52690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Rectangle 16"/>
          <p:cNvSpPr/>
          <p:nvPr userDrawn="1"/>
        </p:nvSpPr>
        <p:spPr>
          <a:xfrm>
            <a:off x="4727658" y="1347614"/>
            <a:ext cx="1140485" cy="52690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Rectangle 17"/>
          <p:cNvSpPr/>
          <p:nvPr userDrawn="1"/>
        </p:nvSpPr>
        <p:spPr>
          <a:xfrm>
            <a:off x="6815891" y="1347614"/>
            <a:ext cx="1764000" cy="52690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Rectangle 18"/>
          <p:cNvSpPr/>
          <p:nvPr userDrawn="1"/>
        </p:nvSpPr>
        <p:spPr>
          <a:xfrm>
            <a:off x="6815890" y="1347614"/>
            <a:ext cx="1140485" cy="52690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32794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Picture 2" descr="D:\Fullppt\005-PNG이미지\모니터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6097" y="1059582"/>
            <a:ext cx="3816424" cy="3589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5140112" y="1188189"/>
            <a:ext cx="3511110" cy="232588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159670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85378"/>
            <a:ext cx="7200800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23528" y="661442"/>
            <a:ext cx="7200800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0" y="0"/>
            <a:ext cx="193770" cy="103723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 descr="D:\Fullppt\PNG이미지\핸드폰2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512" y="1547204"/>
            <a:ext cx="2808312" cy="3400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648135" y="1685352"/>
            <a:ext cx="1619609" cy="25017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2771800" y="3076575"/>
            <a:ext cx="2808312" cy="15834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5940152" y="3076575"/>
            <a:ext cx="2808312" cy="15834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17848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85378"/>
            <a:ext cx="7200800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23528" y="661442"/>
            <a:ext cx="7200800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0" y="0"/>
            <a:ext cx="193770" cy="103723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2" descr="D:\Fullppt\005-PNG이미지\노트북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30056" y="2282477"/>
            <a:ext cx="5002056" cy="2544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917849" y="2623270"/>
            <a:ext cx="2398211" cy="17729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032760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251520" y="210752"/>
            <a:ext cx="3059832" cy="30963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3369809" y="210752"/>
            <a:ext cx="1405595" cy="151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3369809" y="1795096"/>
            <a:ext cx="1405595" cy="151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251520" y="3379104"/>
            <a:ext cx="1405595" cy="151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1751068" y="3379104"/>
            <a:ext cx="3024336" cy="151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625703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7555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52" r:id="rId2"/>
    <p:sldLayoutId id="2147483660" r:id="rId3"/>
    <p:sldLayoutId id="2147483661" r:id="rId4"/>
    <p:sldLayoutId id="2147483671" r:id="rId5"/>
    <p:sldLayoutId id="2147483655" r:id="rId6"/>
    <p:sldLayoutId id="2147483672" r:id="rId7"/>
    <p:sldLayoutId id="2147483675" r:id="rId8"/>
    <p:sldLayoutId id="2147483663" r:id="rId9"/>
    <p:sldLayoutId id="2147483674" r:id="rId10"/>
    <p:sldLayoutId id="2147483665" r:id="rId11"/>
    <p:sldLayoutId id="2147483666" r:id="rId12"/>
    <p:sldLayoutId id="2147483673" r:id="rId13"/>
    <p:sldLayoutId id="2147483669" r:id="rId14"/>
    <p:sldLayoutId id="2147483676" r:id="rId15"/>
    <p:sldLayoutId id="2147483668" r:id="rId16"/>
    <p:sldLayoutId id="2147483656" r:id="rId17"/>
    <p:sldLayoutId id="2147483683" r:id="rId18"/>
    <p:sldLayoutId id="2147483687" r:id="rId19"/>
    <p:sldLayoutId id="2147483688" r:id="rId20"/>
    <p:sldLayoutId id="2147483689" r:id="rId2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4710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78.png"/><Relationship Id="rId11" Type="http://schemas.openxmlformats.org/officeDocument/2006/relationships/image" Target="../media/image82.png"/><Relationship Id="rId5" Type="http://schemas.openxmlformats.org/officeDocument/2006/relationships/image" Target="../media/image77.jpeg"/><Relationship Id="rId10" Type="http://schemas.openxmlformats.org/officeDocument/2006/relationships/image" Target="../media/image81.png"/><Relationship Id="rId4" Type="http://schemas.openxmlformats.org/officeDocument/2006/relationships/image" Target="../media/image76.jpg"/><Relationship Id="rId9" Type="http://schemas.microsoft.com/office/2007/relationships/hdphoto" Target="../media/hdphoto18.wdp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83.png"/><Relationship Id="rId7" Type="http://schemas.microsoft.com/office/2007/relationships/hdphoto" Target="../media/hdphoto20.wdp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5.png"/><Relationship Id="rId11" Type="http://schemas.microsoft.com/office/2007/relationships/hdphoto" Target="../media/hdphoto22.wdp"/><Relationship Id="rId5" Type="http://schemas.microsoft.com/office/2007/relationships/hdphoto" Target="../media/hdphoto19.wdp"/><Relationship Id="rId10" Type="http://schemas.openxmlformats.org/officeDocument/2006/relationships/image" Target="../media/image87.png"/><Relationship Id="rId4" Type="http://schemas.openxmlformats.org/officeDocument/2006/relationships/image" Target="../media/image84.png"/><Relationship Id="rId9" Type="http://schemas.microsoft.com/office/2007/relationships/hdphoto" Target="../media/hdphoto2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9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91.png"/><Relationship Id="rId4" Type="http://schemas.openxmlformats.org/officeDocument/2006/relationships/notesSlide" Target="../notesSlides/notesSlide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video" Target="../media/media3.wmv"/><Relationship Id="rId1" Type="http://schemas.microsoft.com/office/2007/relationships/media" Target="../media/media3.wmv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g"/><Relationship Id="rId13" Type="http://schemas.openxmlformats.org/officeDocument/2006/relationships/image" Target="../media/image21.jpg"/><Relationship Id="rId18" Type="http://schemas.openxmlformats.org/officeDocument/2006/relationships/image" Target="../media/image26.jpg"/><Relationship Id="rId26" Type="http://schemas.openxmlformats.org/officeDocument/2006/relationships/image" Target="../media/image33.png"/><Relationship Id="rId3" Type="http://schemas.openxmlformats.org/officeDocument/2006/relationships/image" Target="../media/image11.png"/><Relationship Id="rId21" Type="http://schemas.openxmlformats.org/officeDocument/2006/relationships/image" Target="../media/image29.jpg"/><Relationship Id="rId7" Type="http://schemas.openxmlformats.org/officeDocument/2006/relationships/image" Target="../media/image15.jpg"/><Relationship Id="rId12" Type="http://schemas.openxmlformats.org/officeDocument/2006/relationships/image" Target="../media/image20.jpg"/><Relationship Id="rId17" Type="http://schemas.openxmlformats.org/officeDocument/2006/relationships/image" Target="../media/image25.jpg"/><Relationship Id="rId25" Type="http://schemas.microsoft.com/office/2007/relationships/hdphoto" Target="../media/hdphoto1.wdp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24.jpg"/><Relationship Id="rId20" Type="http://schemas.openxmlformats.org/officeDocument/2006/relationships/image" Target="../media/image28.jpg"/><Relationship Id="rId29" Type="http://schemas.microsoft.com/office/2007/relationships/hdphoto" Target="../media/hdphoto3.wdp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4.jpg"/><Relationship Id="rId11" Type="http://schemas.openxmlformats.org/officeDocument/2006/relationships/image" Target="../media/image19.jpg"/><Relationship Id="rId24" Type="http://schemas.openxmlformats.org/officeDocument/2006/relationships/image" Target="../media/image32.png"/><Relationship Id="rId5" Type="http://schemas.openxmlformats.org/officeDocument/2006/relationships/image" Target="../media/image13.jpg"/><Relationship Id="rId15" Type="http://schemas.openxmlformats.org/officeDocument/2006/relationships/image" Target="../media/image23.jpg"/><Relationship Id="rId23" Type="http://schemas.openxmlformats.org/officeDocument/2006/relationships/image" Target="../media/image31.jpeg"/><Relationship Id="rId28" Type="http://schemas.openxmlformats.org/officeDocument/2006/relationships/image" Target="../media/image34.png"/><Relationship Id="rId10" Type="http://schemas.openxmlformats.org/officeDocument/2006/relationships/image" Target="../media/image18.jpg"/><Relationship Id="rId19" Type="http://schemas.openxmlformats.org/officeDocument/2006/relationships/image" Target="../media/image27.jpg"/><Relationship Id="rId4" Type="http://schemas.openxmlformats.org/officeDocument/2006/relationships/image" Target="../media/image12.jpg"/><Relationship Id="rId9" Type="http://schemas.openxmlformats.org/officeDocument/2006/relationships/image" Target="../media/image17.jpg"/><Relationship Id="rId14" Type="http://schemas.openxmlformats.org/officeDocument/2006/relationships/image" Target="../media/image22.jpg"/><Relationship Id="rId22" Type="http://schemas.openxmlformats.org/officeDocument/2006/relationships/image" Target="../media/image30.jpg"/><Relationship Id="rId27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13" Type="http://schemas.openxmlformats.org/officeDocument/2006/relationships/image" Target="../media/image42.png"/><Relationship Id="rId3" Type="http://schemas.openxmlformats.org/officeDocument/2006/relationships/image" Target="../media/image35.png"/><Relationship Id="rId7" Type="http://schemas.openxmlformats.org/officeDocument/2006/relationships/image" Target="../media/image38.png"/><Relationship Id="rId12" Type="http://schemas.microsoft.com/office/2007/relationships/hdphoto" Target="../media/hdphoto6.wd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7.png"/><Relationship Id="rId11" Type="http://schemas.openxmlformats.org/officeDocument/2006/relationships/image" Target="../media/image41.png"/><Relationship Id="rId5" Type="http://schemas.openxmlformats.org/officeDocument/2006/relationships/image" Target="../media/image36.png"/><Relationship Id="rId10" Type="http://schemas.openxmlformats.org/officeDocument/2006/relationships/image" Target="../media/image40.png"/><Relationship Id="rId4" Type="http://schemas.microsoft.com/office/2007/relationships/hdphoto" Target="../media/hdphoto4.wdp"/><Relationship Id="rId9" Type="http://schemas.openxmlformats.org/officeDocument/2006/relationships/image" Target="../media/image39.png"/><Relationship Id="rId14" Type="http://schemas.openxmlformats.org/officeDocument/2006/relationships/image" Target="../media/image4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gif"/><Relationship Id="rId7" Type="http://schemas.openxmlformats.org/officeDocument/2006/relationships/image" Target="../media/image48.png"/><Relationship Id="rId12" Type="http://schemas.openxmlformats.org/officeDocument/2006/relationships/image" Target="../media/image5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47.png"/><Relationship Id="rId11" Type="http://schemas.microsoft.com/office/2007/relationships/hdphoto" Target="../media/hdphoto8.wdp"/><Relationship Id="rId5" Type="http://schemas.openxmlformats.org/officeDocument/2006/relationships/image" Target="../media/image46.png"/><Relationship Id="rId10" Type="http://schemas.openxmlformats.org/officeDocument/2006/relationships/image" Target="../media/image50.png"/><Relationship Id="rId4" Type="http://schemas.openxmlformats.org/officeDocument/2006/relationships/image" Target="../media/image45.png"/><Relationship Id="rId9" Type="http://schemas.microsoft.com/office/2007/relationships/hdphoto" Target="../media/hdphoto7.wdp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11.wdp"/><Relationship Id="rId3" Type="http://schemas.openxmlformats.org/officeDocument/2006/relationships/image" Target="../media/image52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Relationship Id="rId6" Type="http://schemas.microsoft.com/office/2007/relationships/hdphoto" Target="../media/hdphoto10.wdp"/><Relationship Id="rId11" Type="http://schemas.openxmlformats.org/officeDocument/2006/relationships/image" Target="../media/image57.png"/><Relationship Id="rId5" Type="http://schemas.openxmlformats.org/officeDocument/2006/relationships/image" Target="../media/image53.png"/><Relationship Id="rId10" Type="http://schemas.openxmlformats.org/officeDocument/2006/relationships/image" Target="../media/image56.png"/><Relationship Id="rId4" Type="http://schemas.microsoft.com/office/2007/relationships/hdphoto" Target="../media/hdphoto9.wdp"/><Relationship Id="rId9" Type="http://schemas.openxmlformats.org/officeDocument/2006/relationships/image" Target="../media/image5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58.png"/><Relationship Id="rId4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61.png"/><Relationship Id="rId4" Type="http://schemas.microsoft.com/office/2007/relationships/hdphoto" Target="../media/hdphoto12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3.png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13.wdp"/><Relationship Id="rId13" Type="http://schemas.microsoft.com/office/2007/relationships/hdphoto" Target="../media/hdphoto15.wdp"/><Relationship Id="rId3" Type="http://schemas.openxmlformats.org/officeDocument/2006/relationships/image" Target="../media/image64.jpeg"/><Relationship Id="rId7" Type="http://schemas.openxmlformats.org/officeDocument/2006/relationships/image" Target="../media/image68.png"/><Relationship Id="rId12" Type="http://schemas.openxmlformats.org/officeDocument/2006/relationships/image" Target="../media/image71.png"/><Relationship Id="rId17" Type="http://schemas.microsoft.com/office/2007/relationships/hdphoto" Target="../media/hdphoto17.wdp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11" Type="http://schemas.microsoft.com/office/2007/relationships/hdphoto" Target="../media/hdphoto14.wdp"/><Relationship Id="rId5" Type="http://schemas.openxmlformats.org/officeDocument/2006/relationships/image" Target="../media/image66.png"/><Relationship Id="rId15" Type="http://schemas.microsoft.com/office/2007/relationships/hdphoto" Target="../media/hdphoto16.wdp"/><Relationship Id="rId10" Type="http://schemas.openxmlformats.org/officeDocument/2006/relationships/image" Target="../media/image70.png"/><Relationship Id="rId4" Type="http://schemas.openxmlformats.org/officeDocument/2006/relationships/image" Target="../media/image65.jpeg"/><Relationship Id="rId9" Type="http://schemas.openxmlformats.org/officeDocument/2006/relationships/image" Target="../media/image69.jpeg"/><Relationship Id="rId14" Type="http://schemas.openxmlformats.org/officeDocument/2006/relationships/image" Target="../media/image7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รูปภาพ 1">
            <a:extLst>
              <a:ext uri="{FF2B5EF4-FFF2-40B4-BE49-F238E27FC236}">
                <a16:creationId xmlns="" xmlns:a16="http://schemas.microsoft.com/office/drawing/2014/main" id="{4749461A-6881-4E2E-81BA-96B35D15C0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57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273957" y="1651438"/>
            <a:ext cx="6790655" cy="1856416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6" name="ตัวแทนรูปภาพ 5"/>
          <p:cNvPicPr>
            <a:picLocks noGrp="1" noChangeAspect="1"/>
          </p:cNvPicPr>
          <p:nvPr>
            <p:ph type="pic" idx="15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06" t="-5516" r="10844" b="-5135"/>
          <a:stretch/>
        </p:blipFill>
        <p:spPr>
          <a:xfrm>
            <a:off x="3892392" y="1579888"/>
            <a:ext cx="3456684" cy="3426138"/>
          </a:xfrm>
        </p:spPr>
      </p:pic>
      <p:pic>
        <p:nvPicPr>
          <p:cNvPr id="4" name="ตัวแทนรูปภาพ 3"/>
          <p:cNvPicPr>
            <a:picLocks noGrp="1" noChangeAspect="1"/>
          </p:cNvPicPr>
          <p:nvPr>
            <p:ph type="pic" idx="14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65" t="251" r="1065" b="10787"/>
          <a:stretch/>
        </p:blipFill>
        <p:spPr>
          <a:xfrm>
            <a:off x="5677093" y="96872"/>
            <a:ext cx="3463322" cy="3073708"/>
          </a:xfrm>
        </p:spPr>
      </p:pic>
      <p:pic>
        <p:nvPicPr>
          <p:cNvPr id="8" name="ตัวแทนรูปภาพ 7"/>
          <p:cNvPicPr>
            <a:picLocks noGrp="1" noChangeAspect="1"/>
          </p:cNvPicPr>
          <p:nvPr>
            <p:ph type="pic" idx="17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22" t="203" r="41706" b="-203"/>
          <a:stretch/>
        </p:blipFill>
        <p:spPr>
          <a:xfrm>
            <a:off x="7478713" y="1498600"/>
            <a:ext cx="1731962" cy="3433763"/>
          </a:xfrm>
        </p:spPr>
      </p:pic>
      <p:pic>
        <p:nvPicPr>
          <p:cNvPr id="13" name="ตัวแทนรูปภาพ 12"/>
          <p:cNvPicPr>
            <a:picLocks noGrp="1" noChangeAspect="1"/>
          </p:cNvPicPr>
          <p:nvPr>
            <p:ph type="pic" idx="16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92" b="12392"/>
          <a:stretch>
            <a:fillRect/>
          </a:stretch>
        </p:blipFill>
        <p:spPr>
          <a:xfrm>
            <a:off x="5757863" y="3267075"/>
            <a:ext cx="3321050" cy="1665288"/>
          </a:xfrm>
        </p:spPr>
      </p:pic>
      <p:sp>
        <p:nvSpPr>
          <p:cNvPr id="19" name="Text Placeholder 1"/>
          <p:cNvSpPr txBox="1">
            <a:spLocks/>
          </p:cNvSpPr>
          <p:nvPr/>
        </p:nvSpPr>
        <p:spPr>
          <a:xfrm>
            <a:off x="611369" y="55195"/>
            <a:ext cx="4942861" cy="1631432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b="1" dirty="0"/>
              <a:t>Potential </a:t>
            </a:r>
            <a:r>
              <a:rPr lang="en-US" altLang="ko-KR" b="1" dirty="0">
                <a:solidFill>
                  <a:schemeClr val="accent1">
                    <a:lumMod val="75000"/>
                  </a:schemeClr>
                </a:solidFill>
              </a:rPr>
              <a:t>applications</a:t>
            </a:r>
            <a:r>
              <a:rPr lang="en-US" altLang="ko-KR" b="1" dirty="0"/>
              <a:t> </a:t>
            </a:r>
            <a:br>
              <a:rPr lang="en-US" altLang="ko-KR" b="1" dirty="0"/>
            </a:br>
            <a:r>
              <a:rPr lang="en-US" altLang="ko-KR" b="1" dirty="0"/>
              <a:t>in industries</a:t>
            </a:r>
          </a:p>
        </p:txBody>
      </p:sp>
      <p:sp>
        <p:nvSpPr>
          <p:cNvPr id="22" name="TextBox 18"/>
          <p:cNvSpPr txBox="1"/>
          <p:nvPr/>
        </p:nvSpPr>
        <p:spPr>
          <a:xfrm>
            <a:off x="402648" y="1775484"/>
            <a:ext cx="3920454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cs typeface="Arial" pitchFamily="34" charset="0"/>
              </a:rPr>
              <a:t>Antibiotic free </a:t>
            </a:r>
            <a:r>
              <a:rPr lang="en-US" altLang="ko-KR" dirty="0" smtClean="0">
                <a:solidFill>
                  <a:schemeClr val="bg1">
                    <a:lumMod val="95000"/>
                  </a:schemeClr>
                </a:solidFill>
                <a:cs typeface="Arial" pitchFamily="34" charset="0"/>
              </a:rPr>
              <a:t>topical 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cs typeface="Arial" pitchFamily="34" charset="0"/>
              </a:rPr>
              <a:t>drugs </a:t>
            </a:r>
            <a:endParaRPr lang="ko-KR" altLang="en-US" dirty="0">
              <a:solidFill>
                <a:schemeClr val="bg1">
                  <a:lumMod val="95000"/>
                </a:schemeClr>
              </a:solidFill>
              <a:cs typeface="Arial" pitchFamily="34" charset="0"/>
            </a:endParaRPr>
          </a:p>
        </p:txBody>
      </p:sp>
      <p:sp>
        <p:nvSpPr>
          <p:cNvPr id="25" name="TextBox 19"/>
          <p:cNvSpPr txBox="1"/>
          <p:nvPr/>
        </p:nvSpPr>
        <p:spPr>
          <a:xfrm>
            <a:off x="400049" y="2304260"/>
            <a:ext cx="412208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dirty="0" smtClean="0">
                <a:solidFill>
                  <a:schemeClr val="bg1">
                    <a:lumMod val="95000"/>
                  </a:schemeClr>
                </a:solidFill>
                <a:cs typeface="Arial" pitchFamily="34" charset="0"/>
              </a:rPr>
              <a:t>Replace less safety peptide </a:t>
            </a:r>
            <a:endParaRPr lang="ko-KR" altLang="en-US" dirty="0">
              <a:solidFill>
                <a:schemeClr val="bg1">
                  <a:lumMod val="95000"/>
                </a:schemeClr>
              </a:solidFill>
              <a:cs typeface="Arial" pitchFamily="34" charset="0"/>
            </a:endParaRPr>
          </a:p>
        </p:txBody>
      </p:sp>
      <p:sp>
        <p:nvSpPr>
          <p:cNvPr id="29" name="TextBox 19"/>
          <p:cNvSpPr txBox="1"/>
          <p:nvPr/>
        </p:nvSpPr>
        <p:spPr>
          <a:xfrm>
            <a:off x="402648" y="2864152"/>
            <a:ext cx="371573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cs typeface="Arial" pitchFamily="34" charset="0"/>
              </a:rPr>
              <a:t>Antibiotic free animal feed </a:t>
            </a:r>
            <a:endParaRPr lang="ko-KR" altLang="en-US" dirty="0">
              <a:solidFill>
                <a:schemeClr val="bg1">
                  <a:lumMod val="95000"/>
                </a:schemeClr>
              </a:solidFill>
              <a:cs typeface="Arial" pitchFamily="34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6219341" y="1990671"/>
            <a:ext cx="2322403" cy="2365663"/>
            <a:chOff x="6219341" y="1990671"/>
            <a:chExt cx="2322403" cy="2365663"/>
          </a:xfrm>
        </p:grpSpPr>
        <p:sp>
          <p:nvSpPr>
            <p:cNvPr id="18" name="Frame 17"/>
            <p:cNvSpPr/>
            <p:nvPr/>
          </p:nvSpPr>
          <p:spPr>
            <a:xfrm rot="18900000">
              <a:off x="6219341" y="1990671"/>
              <a:ext cx="2318114" cy="2318114"/>
            </a:xfrm>
            <a:prstGeom prst="frame">
              <a:avLst>
                <a:gd name="adj1" fmla="val 4837"/>
              </a:avLst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สี่เหลี่ยมผืนผ้า 14"/>
            <p:cNvSpPr/>
            <p:nvPr/>
          </p:nvSpPr>
          <p:spPr>
            <a:xfrm rot="2694118">
              <a:off x="6310068" y="2099124"/>
              <a:ext cx="2136660" cy="21012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pic>
          <p:nvPicPr>
            <p:cNvPr id="37" name="Picture 2" descr="Related image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33016" y="3021805"/>
              <a:ext cx="1108728" cy="6042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8" name="Picture 8" descr="Image result for cp logo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64612" y="3724551"/>
              <a:ext cx="627571" cy="6317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14" descr="Related image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2051" b="89744" l="9744" r="91282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41908" y="2071713"/>
              <a:ext cx="1146944" cy="1146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" name="Picture 16" descr="Image result for p&amp;g logo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96519" y="2436015"/>
              <a:ext cx="745389" cy="3253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3" name="Picture 3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567846" y="3021805"/>
              <a:ext cx="565906" cy="626539"/>
            </a:xfrm>
            <a:prstGeom prst="rect">
              <a:avLst/>
            </a:prstGeom>
          </p:spPr>
        </p:pic>
      </p:grpSp>
      <p:sp>
        <p:nvSpPr>
          <p:cNvPr id="44" name="สี่เหลี่ยมผืนผ้า 43"/>
          <p:cNvSpPr/>
          <p:nvPr/>
        </p:nvSpPr>
        <p:spPr>
          <a:xfrm>
            <a:off x="273957" y="-837"/>
            <a:ext cx="3316759" cy="560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5" name="สี่เหลี่ยมผืนผ้า 44"/>
          <p:cNvSpPr/>
          <p:nvPr/>
        </p:nvSpPr>
        <p:spPr>
          <a:xfrm>
            <a:off x="-36512" y="5033637"/>
            <a:ext cx="9180512" cy="11898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062298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Picture 2" descr="ผลการค้นหารูปภาพสำหรับ ชาวนา 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65" t="7874" r="21419"/>
          <a:stretch/>
        </p:blipFill>
        <p:spPr bwMode="auto">
          <a:xfrm>
            <a:off x="4190488" y="2111068"/>
            <a:ext cx="657547" cy="1051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Title 3"/>
          <p:cNvSpPr txBox="1">
            <a:spLocks/>
          </p:cNvSpPr>
          <p:nvPr/>
        </p:nvSpPr>
        <p:spPr>
          <a:xfrm>
            <a:off x="1871308" y="294652"/>
            <a:ext cx="5785503" cy="581834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rgbClr val="C00000"/>
                </a:solidFill>
              </a:rPr>
              <a:t>Marketing strategies</a:t>
            </a:r>
          </a:p>
        </p:txBody>
      </p:sp>
      <p:cxnSp>
        <p:nvCxnSpPr>
          <p:cNvPr id="72" name="Straight Connector 62">
            <a:extLst>
              <a:ext uri="{FF2B5EF4-FFF2-40B4-BE49-F238E27FC236}">
                <a16:creationId xmlns="" xmlns:a16="http://schemas.microsoft.com/office/drawing/2014/main" id="{26F83E1E-5A9E-481B-9A73-97A2DF4EAE01}"/>
              </a:ext>
            </a:extLst>
          </p:cNvPr>
          <p:cNvCxnSpPr/>
          <p:nvPr/>
        </p:nvCxnSpPr>
        <p:spPr>
          <a:xfrm flipV="1">
            <a:off x="805847" y="2873730"/>
            <a:ext cx="8522" cy="1350000"/>
          </a:xfrm>
          <a:prstGeom prst="line">
            <a:avLst/>
          </a:prstGeom>
          <a:ln w="25400">
            <a:solidFill>
              <a:schemeClr val="accent1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1">
            <a:extLst>
              <a:ext uri="{FF2B5EF4-FFF2-40B4-BE49-F238E27FC236}">
                <a16:creationId xmlns="" xmlns:a16="http://schemas.microsoft.com/office/drawing/2014/main" id="{1679F9E6-FE4E-4961-845F-13B945E0DB7D}"/>
              </a:ext>
            </a:extLst>
          </p:cNvPr>
          <p:cNvCxnSpPr/>
          <p:nvPr/>
        </p:nvCxnSpPr>
        <p:spPr>
          <a:xfrm flipV="1">
            <a:off x="4727904" y="1783605"/>
            <a:ext cx="8522" cy="1350000"/>
          </a:xfrm>
          <a:prstGeom prst="line">
            <a:avLst/>
          </a:prstGeom>
          <a:ln w="25400">
            <a:solidFill>
              <a:schemeClr val="accent3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Freeform 57">
            <a:extLst>
              <a:ext uri="{FF2B5EF4-FFF2-40B4-BE49-F238E27FC236}">
                <a16:creationId xmlns="" xmlns:a16="http://schemas.microsoft.com/office/drawing/2014/main" id="{D6A75AAD-53FA-4625-A4D6-B39FD336AC5A}"/>
              </a:ext>
            </a:extLst>
          </p:cNvPr>
          <p:cNvSpPr/>
          <p:nvPr/>
        </p:nvSpPr>
        <p:spPr>
          <a:xfrm>
            <a:off x="370475" y="3699103"/>
            <a:ext cx="7472363" cy="929095"/>
          </a:xfrm>
          <a:custGeom>
            <a:avLst/>
            <a:gdLst>
              <a:gd name="connsiteX0" fmla="*/ 1665514 w 7946571"/>
              <a:gd name="connsiteY0" fmla="*/ 957943 h 957943"/>
              <a:gd name="connsiteX1" fmla="*/ 1665514 w 7946571"/>
              <a:gd name="connsiteY1" fmla="*/ 957943 h 957943"/>
              <a:gd name="connsiteX2" fmla="*/ 7946571 w 7946571"/>
              <a:gd name="connsiteY2" fmla="*/ 43543 h 957943"/>
              <a:gd name="connsiteX3" fmla="*/ 5878285 w 7946571"/>
              <a:gd name="connsiteY3" fmla="*/ 0 h 957943"/>
              <a:gd name="connsiteX4" fmla="*/ 0 w 7946571"/>
              <a:gd name="connsiteY4" fmla="*/ 489858 h 957943"/>
              <a:gd name="connsiteX5" fmla="*/ 1665514 w 7946571"/>
              <a:gd name="connsiteY5" fmla="*/ 957943 h 957943"/>
              <a:gd name="connsiteX0" fmla="*/ 0 w 7946571"/>
              <a:gd name="connsiteY0" fmla="*/ 489858 h 957943"/>
              <a:gd name="connsiteX1" fmla="*/ 1665514 w 7946571"/>
              <a:gd name="connsiteY1" fmla="*/ 957943 h 957943"/>
              <a:gd name="connsiteX2" fmla="*/ 7946571 w 7946571"/>
              <a:gd name="connsiteY2" fmla="*/ 43543 h 957943"/>
              <a:gd name="connsiteX3" fmla="*/ 5878285 w 7946571"/>
              <a:gd name="connsiteY3" fmla="*/ 0 h 957943"/>
              <a:gd name="connsiteX4" fmla="*/ 0 w 7946571"/>
              <a:gd name="connsiteY4" fmla="*/ 489858 h 957943"/>
              <a:gd name="connsiteX0" fmla="*/ 0 w 7946571"/>
              <a:gd name="connsiteY0" fmla="*/ 489858 h 833119"/>
              <a:gd name="connsiteX1" fmla="*/ 1799254 w 7946571"/>
              <a:gd name="connsiteY1" fmla="*/ 833119 h 833119"/>
              <a:gd name="connsiteX2" fmla="*/ 7946571 w 7946571"/>
              <a:gd name="connsiteY2" fmla="*/ 43543 h 833119"/>
              <a:gd name="connsiteX3" fmla="*/ 5878285 w 7946571"/>
              <a:gd name="connsiteY3" fmla="*/ 0 h 833119"/>
              <a:gd name="connsiteX4" fmla="*/ 0 w 7946571"/>
              <a:gd name="connsiteY4" fmla="*/ 489858 h 833119"/>
              <a:gd name="connsiteX0" fmla="*/ 0 w 7946571"/>
              <a:gd name="connsiteY0" fmla="*/ 489858 h 895531"/>
              <a:gd name="connsiteX1" fmla="*/ 1781423 w 7946571"/>
              <a:gd name="connsiteY1" fmla="*/ 895531 h 895531"/>
              <a:gd name="connsiteX2" fmla="*/ 7946571 w 7946571"/>
              <a:gd name="connsiteY2" fmla="*/ 43543 h 895531"/>
              <a:gd name="connsiteX3" fmla="*/ 5878285 w 7946571"/>
              <a:gd name="connsiteY3" fmla="*/ 0 h 895531"/>
              <a:gd name="connsiteX4" fmla="*/ 0 w 7946571"/>
              <a:gd name="connsiteY4" fmla="*/ 489858 h 895531"/>
              <a:gd name="connsiteX0" fmla="*/ 0 w 7946571"/>
              <a:gd name="connsiteY0" fmla="*/ 489858 h 833119"/>
              <a:gd name="connsiteX1" fmla="*/ 2031070 w 7946571"/>
              <a:gd name="connsiteY1" fmla="*/ 833119 h 833119"/>
              <a:gd name="connsiteX2" fmla="*/ 7946571 w 7946571"/>
              <a:gd name="connsiteY2" fmla="*/ 43543 h 833119"/>
              <a:gd name="connsiteX3" fmla="*/ 5878285 w 7946571"/>
              <a:gd name="connsiteY3" fmla="*/ 0 h 833119"/>
              <a:gd name="connsiteX4" fmla="*/ 0 w 7946571"/>
              <a:gd name="connsiteY4" fmla="*/ 489858 h 833119"/>
              <a:gd name="connsiteX0" fmla="*/ 0 w 7946571"/>
              <a:gd name="connsiteY0" fmla="*/ 489858 h 850326"/>
              <a:gd name="connsiteX1" fmla="*/ 2031070 w 7946571"/>
              <a:gd name="connsiteY1" fmla="*/ 833119 h 850326"/>
              <a:gd name="connsiteX2" fmla="*/ 2181428 w 7946571"/>
              <a:gd name="connsiteY2" fmla="*/ 799114 h 850326"/>
              <a:gd name="connsiteX3" fmla="*/ 7946571 w 7946571"/>
              <a:gd name="connsiteY3" fmla="*/ 43543 h 850326"/>
              <a:gd name="connsiteX4" fmla="*/ 5878285 w 7946571"/>
              <a:gd name="connsiteY4" fmla="*/ 0 h 850326"/>
              <a:gd name="connsiteX5" fmla="*/ 0 w 7946571"/>
              <a:gd name="connsiteY5" fmla="*/ 489858 h 850326"/>
              <a:gd name="connsiteX0" fmla="*/ 0 w 7946571"/>
              <a:gd name="connsiteY0" fmla="*/ 489858 h 863871"/>
              <a:gd name="connsiteX1" fmla="*/ 2031070 w 7946571"/>
              <a:gd name="connsiteY1" fmla="*/ 833119 h 863871"/>
              <a:gd name="connsiteX2" fmla="*/ 2199260 w 7946571"/>
              <a:gd name="connsiteY2" fmla="*/ 843694 h 863871"/>
              <a:gd name="connsiteX3" fmla="*/ 7946571 w 7946571"/>
              <a:gd name="connsiteY3" fmla="*/ 43543 h 863871"/>
              <a:gd name="connsiteX4" fmla="*/ 5878285 w 7946571"/>
              <a:gd name="connsiteY4" fmla="*/ 0 h 863871"/>
              <a:gd name="connsiteX5" fmla="*/ 0 w 7946571"/>
              <a:gd name="connsiteY5" fmla="*/ 489858 h 863871"/>
              <a:gd name="connsiteX0" fmla="*/ 0 w 7679092"/>
              <a:gd name="connsiteY0" fmla="*/ 489858 h 863871"/>
              <a:gd name="connsiteX1" fmla="*/ 2031070 w 7679092"/>
              <a:gd name="connsiteY1" fmla="*/ 833119 h 863871"/>
              <a:gd name="connsiteX2" fmla="*/ 2199260 w 7679092"/>
              <a:gd name="connsiteY2" fmla="*/ 843694 h 863871"/>
              <a:gd name="connsiteX3" fmla="*/ 7679092 w 7679092"/>
              <a:gd name="connsiteY3" fmla="*/ 212947 h 863871"/>
              <a:gd name="connsiteX4" fmla="*/ 5878285 w 7679092"/>
              <a:gd name="connsiteY4" fmla="*/ 0 h 863871"/>
              <a:gd name="connsiteX5" fmla="*/ 0 w 7679092"/>
              <a:gd name="connsiteY5" fmla="*/ 489858 h 863871"/>
              <a:gd name="connsiteX0" fmla="*/ 0 w 7982235"/>
              <a:gd name="connsiteY0" fmla="*/ 489858 h 863871"/>
              <a:gd name="connsiteX1" fmla="*/ 2031070 w 7982235"/>
              <a:gd name="connsiteY1" fmla="*/ 833119 h 863871"/>
              <a:gd name="connsiteX2" fmla="*/ 2199260 w 7982235"/>
              <a:gd name="connsiteY2" fmla="*/ 843694 h 863871"/>
              <a:gd name="connsiteX3" fmla="*/ 7982235 w 7982235"/>
              <a:gd name="connsiteY3" fmla="*/ 132702 h 863871"/>
              <a:gd name="connsiteX4" fmla="*/ 5878285 w 7982235"/>
              <a:gd name="connsiteY4" fmla="*/ 0 h 863871"/>
              <a:gd name="connsiteX5" fmla="*/ 0 w 7982235"/>
              <a:gd name="connsiteY5" fmla="*/ 489858 h 863871"/>
              <a:gd name="connsiteX0" fmla="*/ 0 w 8035731"/>
              <a:gd name="connsiteY0" fmla="*/ 489858 h 863871"/>
              <a:gd name="connsiteX1" fmla="*/ 2031070 w 8035731"/>
              <a:gd name="connsiteY1" fmla="*/ 833119 h 863871"/>
              <a:gd name="connsiteX2" fmla="*/ 2199260 w 8035731"/>
              <a:gd name="connsiteY2" fmla="*/ 843694 h 863871"/>
              <a:gd name="connsiteX3" fmla="*/ 8035731 w 8035731"/>
              <a:gd name="connsiteY3" fmla="*/ 34627 h 863871"/>
              <a:gd name="connsiteX4" fmla="*/ 5878285 w 8035731"/>
              <a:gd name="connsiteY4" fmla="*/ 0 h 863871"/>
              <a:gd name="connsiteX5" fmla="*/ 0 w 8035731"/>
              <a:gd name="connsiteY5" fmla="*/ 489858 h 863871"/>
              <a:gd name="connsiteX0" fmla="*/ 0 w 8026816"/>
              <a:gd name="connsiteY0" fmla="*/ 489858 h 863871"/>
              <a:gd name="connsiteX1" fmla="*/ 2031070 w 8026816"/>
              <a:gd name="connsiteY1" fmla="*/ 833119 h 863871"/>
              <a:gd name="connsiteX2" fmla="*/ 2199260 w 8026816"/>
              <a:gd name="connsiteY2" fmla="*/ 843694 h 863871"/>
              <a:gd name="connsiteX3" fmla="*/ 8026816 w 8026816"/>
              <a:gd name="connsiteY3" fmla="*/ 284275 h 863871"/>
              <a:gd name="connsiteX4" fmla="*/ 5878285 w 8026816"/>
              <a:gd name="connsiteY4" fmla="*/ 0 h 863871"/>
              <a:gd name="connsiteX5" fmla="*/ 0 w 8026816"/>
              <a:gd name="connsiteY5" fmla="*/ 489858 h 863871"/>
              <a:gd name="connsiteX0" fmla="*/ 0 w 8026816"/>
              <a:gd name="connsiteY0" fmla="*/ 489858 h 863871"/>
              <a:gd name="connsiteX1" fmla="*/ 2031070 w 8026816"/>
              <a:gd name="connsiteY1" fmla="*/ 833119 h 863871"/>
              <a:gd name="connsiteX2" fmla="*/ 2199260 w 8026816"/>
              <a:gd name="connsiteY2" fmla="*/ 843694 h 863871"/>
              <a:gd name="connsiteX3" fmla="*/ 8026816 w 8026816"/>
              <a:gd name="connsiteY3" fmla="*/ 177283 h 863871"/>
              <a:gd name="connsiteX4" fmla="*/ 5878285 w 8026816"/>
              <a:gd name="connsiteY4" fmla="*/ 0 h 863871"/>
              <a:gd name="connsiteX5" fmla="*/ 0 w 8026816"/>
              <a:gd name="connsiteY5" fmla="*/ 489858 h 863871"/>
              <a:gd name="connsiteX0" fmla="*/ 0 w 7242209"/>
              <a:gd name="connsiteY0" fmla="*/ 489858 h 863871"/>
              <a:gd name="connsiteX1" fmla="*/ 2031070 w 7242209"/>
              <a:gd name="connsiteY1" fmla="*/ 833119 h 863871"/>
              <a:gd name="connsiteX2" fmla="*/ 2199260 w 7242209"/>
              <a:gd name="connsiteY2" fmla="*/ 843694 h 863871"/>
              <a:gd name="connsiteX3" fmla="*/ 7242209 w 7242209"/>
              <a:gd name="connsiteY3" fmla="*/ 177283 h 863871"/>
              <a:gd name="connsiteX4" fmla="*/ 5878285 w 7242209"/>
              <a:gd name="connsiteY4" fmla="*/ 0 h 863871"/>
              <a:gd name="connsiteX5" fmla="*/ 0 w 7242209"/>
              <a:gd name="connsiteY5" fmla="*/ 489858 h 863871"/>
              <a:gd name="connsiteX0" fmla="*/ 0 w 7215461"/>
              <a:gd name="connsiteY0" fmla="*/ 489858 h 863871"/>
              <a:gd name="connsiteX1" fmla="*/ 2031070 w 7215461"/>
              <a:gd name="connsiteY1" fmla="*/ 833119 h 863871"/>
              <a:gd name="connsiteX2" fmla="*/ 2199260 w 7215461"/>
              <a:gd name="connsiteY2" fmla="*/ 843694 h 863871"/>
              <a:gd name="connsiteX3" fmla="*/ 7215461 w 7215461"/>
              <a:gd name="connsiteY3" fmla="*/ 328854 h 863871"/>
              <a:gd name="connsiteX4" fmla="*/ 5878285 w 7215461"/>
              <a:gd name="connsiteY4" fmla="*/ 0 h 863871"/>
              <a:gd name="connsiteX5" fmla="*/ 0 w 7215461"/>
              <a:gd name="connsiteY5" fmla="*/ 489858 h 863871"/>
              <a:gd name="connsiteX0" fmla="*/ 0 w 7215461"/>
              <a:gd name="connsiteY0" fmla="*/ 596850 h 970863"/>
              <a:gd name="connsiteX1" fmla="*/ 2031070 w 7215461"/>
              <a:gd name="connsiteY1" fmla="*/ 940111 h 970863"/>
              <a:gd name="connsiteX2" fmla="*/ 2199260 w 7215461"/>
              <a:gd name="connsiteY2" fmla="*/ 950686 h 970863"/>
              <a:gd name="connsiteX3" fmla="*/ 7215461 w 7215461"/>
              <a:gd name="connsiteY3" fmla="*/ 435846 h 970863"/>
              <a:gd name="connsiteX4" fmla="*/ 5628637 w 7215461"/>
              <a:gd name="connsiteY4" fmla="*/ 0 h 970863"/>
              <a:gd name="connsiteX5" fmla="*/ 0 w 7215461"/>
              <a:gd name="connsiteY5" fmla="*/ 596850 h 970863"/>
              <a:gd name="connsiteX0" fmla="*/ 0 w 7063889"/>
              <a:gd name="connsiteY0" fmla="*/ 596850 h 970863"/>
              <a:gd name="connsiteX1" fmla="*/ 2031070 w 7063889"/>
              <a:gd name="connsiteY1" fmla="*/ 940111 h 970863"/>
              <a:gd name="connsiteX2" fmla="*/ 2199260 w 7063889"/>
              <a:gd name="connsiteY2" fmla="*/ 950686 h 970863"/>
              <a:gd name="connsiteX3" fmla="*/ 7063889 w 7063889"/>
              <a:gd name="connsiteY3" fmla="*/ 355603 h 970863"/>
              <a:gd name="connsiteX4" fmla="*/ 5628637 w 7063889"/>
              <a:gd name="connsiteY4" fmla="*/ 0 h 970863"/>
              <a:gd name="connsiteX5" fmla="*/ 0 w 7063889"/>
              <a:gd name="connsiteY5" fmla="*/ 596850 h 970863"/>
              <a:gd name="connsiteX0" fmla="*/ 0 w 6921233"/>
              <a:gd name="connsiteY0" fmla="*/ 596850 h 970863"/>
              <a:gd name="connsiteX1" fmla="*/ 2031070 w 6921233"/>
              <a:gd name="connsiteY1" fmla="*/ 940111 h 970863"/>
              <a:gd name="connsiteX2" fmla="*/ 2199260 w 6921233"/>
              <a:gd name="connsiteY2" fmla="*/ 950686 h 970863"/>
              <a:gd name="connsiteX3" fmla="*/ 6921233 w 6921233"/>
              <a:gd name="connsiteY3" fmla="*/ 302106 h 970863"/>
              <a:gd name="connsiteX4" fmla="*/ 5628637 w 6921233"/>
              <a:gd name="connsiteY4" fmla="*/ 0 h 970863"/>
              <a:gd name="connsiteX5" fmla="*/ 0 w 6921233"/>
              <a:gd name="connsiteY5" fmla="*/ 596850 h 970863"/>
              <a:gd name="connsiteX0" fmla="*/ 0 w 6921233"/>
              <a:gd name="connsiteY0" fmla="*/ 659262 h 1033275"/>
              <a:gd name="connsiteX1" fmla="*/ 2031070 w 6921233"/>
              <a:gd name="connsiteY1" fmla="*/ 1002523 h 1033275"/>
              <a:gd name="connsiteX2" fmla="*/ 2199260 w 6921233"/>
              <a:gd name="connsiteY2" fmla="*/ 1013098 h 1033275"/>
              <a:gd name="connsiteX3" fmla="*/ 6921233 w 6921233"/>
              <a:gd name="connsiteY3" fmla="*/ 364518 h 1033275"/>
              <a:gd name="connsiteX4" fmla="*/ 5468149 w 6921233"/>
              <a:gd name="connsiteY4" fmla="*/ 0 h 1033275"/>
              <a:gd name="connsiteX5" fmla="*/ 0 w 6921233"/>
              <a:gd name="connsiteY5" fmla="*/ 659262 h 1033275"/>
              <a:gd name="connsiteX0" fmla="*/ 0 w 6921233"/>
              <a:gd name="connsiteY0" fmla="*/ 489858 h 863871"/>
              <a:gd name="connsiteX1" fmla="*/ 2031070 w 6921233"/>
              <a:gd name="connsiteY1" fmla="*/ 833119 h 863871"/>
              <a:gd name="connsiteX2" fmla="*/ 2199260 w 6921233"/>
              <a:gd name="connsiteY2" fmla="*/ 843694 h 863871"/>
              <a:gd name="connsiteX3" fmla="*/ 6921233 w 6921233"/>
              <a:gd name="connsiteY3" fmla="*/ 195114 h 863871"/>
              <a:gd name="connsiteX4" fmla="*/ 5280914 w 6921233"/>
              <a:gd name="connsiteY4" fmla="*/ 0 h 863871"/>
              <a:gd name="connsiteX5" fmla="*/ 0 w 6921233"/>
              <a:gd name="connsiteY5" fmla="*/ 489858 h 863871"/>
              <a:gd name="connsiteX0" fmla="*/ 0 w 6921233"/>
              <a:gd name="connsiteY0" fmla="*/ 579018 h 953031"/>
              <a:gd name="connsiteX1" fmla="*/ 2031070 w 6921233"/>
              <a:gd name="connsiteY1" fmla="*/ 922279 h 953031"/>
              <a:gd name="connsiteX2" fmla="*/ 2199260 w 6921233"/>
              <a:gd name="connsiteY2" fmla="*/ 932854 h 953031"/>
              <a:gd name="connsiteX3" fmla="*/ 6921233 w 6921233"/>
              <a:gd name="connsiteY3" fmla="*/ 284274 h 953031"/>
              <a:gd name="connsiteX4" fmla="*/ 5156091 w 6921233"/>
              <a:gd name="connsiteY4" fmla="*/ 0 h 953031"/>
              <a:gd name="connsiteX5" fmla="*/ 0 w 6921233"/>
              <a:gd name="connsiteY5" fmla="*/ 579018 h 953031"/>
              <a:gd name="connsiteX0" fmla="*/ 0 w 6921233"/>
              <a:gd name="connsiteY0" fmla="*/ 489858 h 863871"/>
              <a:gd name="connsiteX1" fmla="*/ 2031070 w 6921233"/>
              <a:gd name="connsiteY1" fmla="*/ 833119 h 863871"/>
              <a:gd name="connsiteX2" fmla="*/ 2199260 w 6921233"/>
              <a:gd name="connsiteY2" fmla="*/ 843694 h 863871"/>
              <a:gd name="connsiteX3" fmla="*/ 6921233 w 6921233"/>
              <a:gd name="connsiteY3" fmla="*/ 195114 h 863871"/>
              <a:gd name="connsiteX4" fmla="*/ 5004519 w 6921233"/>
              <a:gd name="connsiteY4" fmla="*/ 0 h 863871"/>
              <a:gd name="connsiteX5" fmla="*/ 0 w 6921233"/>
              <a:gd name="connsiteY5" fmla="*/ 489858 h 863871"/>
              <a:gd name="connsiteX0" fmla="*/ 0 w 6921233"/>
              <a:gd name="connsiteY0" fmla="*/ 516606 h 890619"/>
              <a:gd name="connsiteX1" fmla="*/ 2031070 w 6921233"/>
              <a:gd name="connsiteY1" fmla="*/ 859867 h 890619"/>
              <a:gd name="connsiteX2" fmla="*/ 2199260 w 6921233"/>
              <a:gd name="connsiteY2" fmla="*/ 870442 h 890619"/>
              <a:gd name="connsiteX3" fmla="*/ 6921233 w 6921233"/>
              <a:gd name="connsiteY3" fmla="*/ 221862 h 890619"/>
              <a:gd name="connsiteX4" fmla="*/ 4835116 w 6921233"/>
              <a:gd name="connsiteY4" fmla="*/ 0 h 890619"/>
              <a:gd name="connsiteX5" fmla="*/ 0 w 6921233"/>
              <a:gd name="connsiteY5" fmla="*/ 516606 h 890619"/>
              <a:gd name="connsiteX0" fmla="*/ 0 w 7028224"/>
              <a:gd name="connsiteY0" fmla="*/ 516606 h 890619"/>
              <a:gd name="connsiteX1" fmla="*/ 2031070 w 7028224"/>
              <a:gd name="connsiteY1" fmla="*/ 859867 h 890619"/>
              <a:gd name="connsiteX2" fmla="*/ 2199260 w 7028224"/>
              <a:gd name="connsiteY2" fmla="*/ 870442 h 890619"/>
              <a:gd name="connsiteX3" fmla="*/ 7028224 w 7028224"/>
              <a:gd name="connsiteY3" fmla="*/ 150534 h 890619"/>
              <a:gd name="connsiteX4" fmla="*/ 4835116 w 7028224"/>
              <a:gd name="connsiteY4" fmla="*/ 0 h 890619"/>
              <a:gd name="connsiteX5" fmla="*/ 0 w 7028224"/>
              <a:gd name="connsiteY5" fmla="*/ 516606 h 890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028224" h="890619">
                <a:moveTo>
                  <a:pt x="0" y="516606"/>
                </a:moveTo>
                <a:lnTo>
                  <a:pt x="2031070" y="859867"/>
                </a:lnTo>
                <a:cubicBezTo>
                  <a:pt x="2397613" y="918840"/>
                  <a:pt x="2187777" y="875833"/>
                  <a:pt x="2199260" y="870442"/>
                </a:cubicBezTo>
                <a:lnTo>
                  <a:pt x="7028224" y="150534"/>
                </a:lnTo>
                <a:lnTo>
                  <a:pt x="4835116" y="0"/>
                </a:lnTo>
                <a:lnTo>
                  <a:pt x="0" y="516606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25000"/>
            </a:schemeClr>
          </a:solidFill>
          <a:ln>
            <a:noFill/>
          </a:ln>
          <a:effectLst>
            <a:softEdge rad="1143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75" name="Rectangle 53">
            <a:extLst>
              <a:ext uri="{FF2B5EF4-FFF2-40B4-BE49-F238E27FC236}">
                <a16:creationId xmlns="" xmlns:a16="http://schemas.microsoft.com/office/drawing/2014/main" id="{036968A0-49F0-4ECA-93A2-5C8614843423}"/>
              </a:ext>
            </a:extLst>
          </p:cNvPr>
          <p:cNvSpPr/>
          <p:nvPr/>
        </p:nvSpPr>
        <p:spPr>
          <a:xfrm>
            <a:off x="1817602" y="4235700"/>
            <a:ext cx="1242138" cy="270030"/>
          </a:xfrm>
          <a:prstGeom prst="rect">
            <a:avLst/>
          </a:prstGeom>
          <a:solidFill>
            <a:schemeClr val="accent1"/>
          </a:solidFill>
          <a:ln>
            <a:noFill/>
          </a:ln>
          <a:scene3d>
            <a:camera prst="orthographicFront">
              <a:rot lat="297669" lon="18624798" rev="52620"/>
            </a:camera>
            <a:lightRig rig="threePt" dir="t">
              <a:rot lat="0" lon="0" rev="1800000"/>
            </a:lightRig>
          </a:scene3d>
          <a:sp3d extrusionH="2171700">
            <a:extrusionClr>
              <a:schemeClr val="accent1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76" name="Rectangle 55">
            <a:extLst>
              <a:ext uri="{FF2B5EF4-FFF2-40B4-BE49-F238E27FC236}">
                <a16:creationId xmlns="" xmlns:a16="http://schemas.microsoft.com/office/drawing/2014/main" id="{0AF300EF-EE9E-4048-ADAA-5CF3F2E05492}"/>
              </a:ext>
            </a:extLst>
          </p:cNvPr>
          <p:cNvSpPr/>
          <p:nvPr/>
        </p:nvSpPr>
        <p:spPr>
          <a:xfrm>
            <a:off x="5739659" y="3140326"/>
            <a:ext cx="1242138" cy="270030"/>
          </a:xfrm>
          <a:prstGeom prst="rect">
            <a:avLst/>
          </a:prstGeom>
          <a:solidFill>
            <a:schemeClr val="accent3"/>
          </a:solidFill>
          <a:ln>
            <a:noFill/>
          </a:ln>
          <a:scene3d>
            <a:camera prst="orthographicFront">
              <a:rot lat="297669" lon="18624798" rev="52620"/>
            </a:camera>
            <a:lightRig rig="threePt" dir="t">
              <a:rot lat="0" lon="0" rev="1800000"/>
            </a:lightRig>
          </a:scene3d>
          <a:sp3d extrusionH="2171700">
            <a:extrusionClr>
              <a:schemeClr val="accent3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77" name="Arc 59">
            <a:extLst>
              <a:ext uri="{FF2B5EF4-FFF2-40B4-BE49-F238E27FC236}">
                <a16:creationId xmlns="" xmlns:a16="http://schemas.microsoft.com/office/drawing/2014/main" id="{48C56DA7-1225-4D83-B012-2B0CE0DC44E6}"/>
              </a:ext>
            </a:extLst>
          </p:cNvPr>
          <p:cNvSpPr/>
          <p:nvPr/>
        </p:nvSpPr>
        <p:spPr>
          <a:xfrm>
            <a:off x="2112577" y="3320077"/>
            <a:ext cx="4665274" cy="1380975"/>
          </a:xfrm>
          <a:prstGeom prst="arc">
            <a:avLst>
              <a:gd name="adj1" fmla="val 20656797"/>
              <a:gd name="adj2" fmla="val 9748676"/>
            </a:avLst>
          </a:prstGeom>
          <a:ln w="12700">
            <a:solidFill>
              <a:schemeClr val="tx1">
                <a:lumMod val="75000"/>
                <a:lumOff val="25000"/>
              </a:schemeClr>
            </a:solidFill>
            <a:prstDash val="dash"/>
            <a:headEnd type="triangl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grpSp>
        <p:nvGrpSpPr>
          <p:cNvPr id="78" name="Group 63">
            <a:extLst>
              <a:ext uri="{FF2B5EF4-FFF2-40B4-BE49-F238E27FC236}">
                <a16:creationId xmlns="" xmlns:a16="http://schemas.microsoft.com/office/drawing/2014/main" id="{19B21E9F-85EA-42E5-9D32-258E7BE98A61}"/>
              </a:ext>
            </a:extLst>
          </p:cNvPr>
          <p:cNvGrpSpPr/>
          <p:nvPr/>
        </p:nvGrpSpPr>
        <p:grpSpPr>
          <a:xfrm>
            <a:off x="861433" y="2993242"/>
            <a:ext cx="1513962" cy="649994"/>
            <a:chOff x="4953216" y="1627088"/>
            <a:chExt cx="1387310" cy="866658"/>
          </a:xfrm>
        </p:grpSpPr>
        <p:sp>
          <p:nvSpPr>
            <p:cNvPr id="79" name="TextBox 78">
              <a:extLst>
                <a:ext uri="{FF2B5EF4-FFF2-40B4-BE49-F238E27FC236}">
                  <a16:creationId xmlns="" xmlns:a16="http://schemas.microsoft.com/office/drawing/2014/main" id="{C661DAAD-B4AE-4459-B976-2E8814B75A17}"/>
                </a:ext>
              </a:extLst>
            </p:cNvPr>
            <p:cNvSpPr txBox="1"/>
            <p:nvPr/>
          </p:nvSpPr>
          <p:spPr>
            <a:xfrm>
              <a:off x="4965552" y="2001303"/>
              <a:ext cx="1374974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Publicize the innovation </a:t>
              </a:r>
              <a:b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</a:br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business pitching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="" xmlns:a16="http://schemas.microsoft.com/office/drawing/2014/main" id="{B2AB786C-9EB7-409A-B0A0-490554F578BB}"/>
                </a:ext>
              </a:extLst>
            </p:cNvPr>
            <p:cNvSpPr txBox="1"/>
            <p:nvPr/>
          </p:nvSpPr>
          <p:spPr>
            <a:xfrm>
              <a:off x="4953216" y="1627088"/>
              <a:ext cx="1374974" cy="430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Inventors</a:t>
              </a:r>
            </a:p>
          </p:txBody>
        </p:sp>
      </p:grpSp>
      <p:grpSp>
        <p:nvGrpSpPr>
          <p:cNvPr id="81" name="Group 72">
            <a:extLst>
              <a:ext uri="{FF2B5EF4-FFF2-40B4-BE49-F238E27FC236}">
                <a16:creationId xmlns="" xmlns:a16="http://schemas.microsoft.com/office/drawing/2014/main" id="{0334E557-2987-4196-A261-76C5CD9EDA96}"/>
              </a:ext>
            </a:extLst>
          </p:cNvPr>
          <p:cNvGrpSpPr/>
          <p:nvPr/>
        </p:nvGrpSpPr>
        <p:grpSpPr>
          <a:xfrm>
            <a:off x="4820257" y="1847319"/>
            <a:ext cx="1838804" cy="917803"/>
            <a:chOff x="4949923" y="1632751"/>
            <a:chExt cx="1684977" cy="1223737"/>
          </a:xfrm>
        </p:grpSpPr>
        <p:sp>
          <p:nvSpPr>
            <p:cNvPr id="82" name="TextBox 81">
              <a:extLst>
                <a:ext uri="{FF2B5EF4-FFF2-40B4-BE49-F238E27FC236}">
                  <a16:creationId xmlns="" xmlns:a16="http://schemas.microsoft.com/office/drawing/2014/main" id="{E0C6C4ED-D9EC-4DE1-A93D-811127EE403D}"/>
                </a:ext>
              </a:extLst>
            </p:cNvPr>
            <p:cNvSpPr txBox="1"/>
            <p:nvPr/>
          </p:nvSpPr>
          <p:spPr>
            <a:xfrm>
              <a:off x="4949923" y="2548712"/>
              <a:ext cx="1374974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(high-value product)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="" xmlns:a16="http://schemas.microsoft.com/office/drawing/2014/main" id="{048B2DEC-2CC0-4F3D-813C-396C5245658D}"/>
                </a:ext>
              </a:extLst>
            </p:cNvPr>
            <p:cNvSpPr txBox="1"/>
            <p:nvPr/>
          </p:nvSpPr>
          <p:spPr>
            <a:xfrm>
              <a:off x="4949923" y="1632751"/>
              <a:ext cx="1684977" cy="10464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Manufacturing/</a:t>
              </a:r>
            </a:p>
            <a:p>
              <a:r>
                <a:rPr lang="en-US" altLang="ko-KR" sz="15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agricultural</a:t>
              </a:r>
              <a:r>
                <a:rPr lang="th-TH" altLang="ko-KR" sz="15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5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business</a:t>
              </a:r>
            </a:p>
          </p:txBody>
        </p:sp>
      </p:grpSp>
      <p:sp>
        <p:nvSpPr>
          <p:cNvPr id="84" name="TextBox 83">
            <a:extLst>
              <a:ext uri="{FF2B5EF4-FFF2-40B4-BE49-F238E27FC236}">
                <a16:creationId xmlns="" xmlns:a16="http://schemas.microsoft.com/office/drawing/2014/main" id="{34C7E7E3-DCB4-42EB-80CF-AFA6E5F4222F}"/>
              </a:ext>
            </a:extLst>
          </p:cNvPr>
          <p:cNvSpPr txBox="1"/>
          <p:nvPr/>
        </p:nvSpPr>
        <p:spPr>
          <a:xfrm>
            <a:off x="6622040" y="3540075"/>
            <a:ext cx="260493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Consumer who awareness </a:t>
            </a:r>
            <a:b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</a:br>
            <a: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of healthy lifestyle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="" xmlns:a16="http://schemas.microsoft.com/office/drawing/2014/main" id="{5D3CCD98-545D-4AA9-A03F-2F88813DFE08}"/>
              </a:ext>
            </a:extLst>
          </p:cNvPr>
          <p:cNvSpPr txBox="1"/>
          <p:nvPr/>
        </p:nvSpPr>
        <p:spPr>
          <a:xfrm>
            <a:off x="5976208" y="4388500"/>
            <a:ext cx="239912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Technical supports for </a:t>
            </a:r>
            <a:b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</a:br>
            <a: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the innovation applications</a:t>
            </a:r>
          </a:p>
        </p:txBody>
      </p:sp>
      <p:sp>
        <p:nvSpPr>
          <p:cNvPr id="86" name="Arc 59">
            <a:extLst>
              <a:ext uri="{FF2B5EF4-FFF2-40B4-BE49-F238E27FC236}">
                <a16:creationId xmlns="" xmlns:a16="http://schemas.microsoft.com/office/drawing/2014/main" id="{C6223F71-3F1A-4684-8446-84809FCB605D}"/>
              </a:ext>
            </a:extLst>
          </p:cNvPr>
          <p:cNvSpPr/>
          <p:nvPr/>
        </p:nvSpPr>
        <p:spPr>
          <a:xfrm>
            <a:off x="6442039" y="2972501"/>
            <a:ext cx="1705660" cy="582820"/>
          </a:xfrm>
          <a:prstGeom prst="arc">
            <a:avLst>
              <a:gd name="adj1" fmla="val 20633190"/>
              <a:gd name="adj2" fmla="val 9870224"/>
            </a:avLst>
          </a:prstGeom>
          <a:ln w="12700">
            <a:solidFill>
              <a:schemeClr val="tx1">
                <a:lumMod val="75000"/>
                <a:lumOff val="25000"/>
              </a:schemeClr>
            </a:solidFill>
            <a:prstDash val="dash"/>
            <a:headEnd type="triangl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pic>
        <p:nvPicPr>
          <p:cNvPr id="87" name="รูปภาพ 213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847" b="59726" l="66425" r="99274">
                        <a14:foregroundMark x1="69169" y1="91364" x2="63035" y2="92252"/>
                        <a14:foregroundMark x1="93382" y1="43099" x2="93382" y2="4309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1831" t="30986" r="2817" b="43662"/>
          <a:stretch/>
        </p:blipFill>
        <p:spPr>
          <a:xfrm rot="19179757">
            <a:off x="798035" y="22229"/>
            <a:ext cx="1290782" cy="1290782"/>
          </a:xfrm>
          <a:prstGeom prst="rect">
            <a:avLst/>
          </a:prstGeom>
        </p:spPr>
      </p:pic>
      <p:sp>
        <p:nvSpPr>
          <p:cNvPr id="88" name="Text Placeholder 52"/>
          <p:cNvSpPr>
            <a:spLocks noGrp="1"/>
          </p:cNvSpPr>
          <p:nvPr>
            <p:ph type="body" sz="quarter" idx="4294967295"/>
          </p:nvPr>
        </p:nvSpPr>
        <p:spPr>
          <a:xfrm>
            <a:off x="-1524000" y="824088"/>
            <a:ext cx="12192000" cy="419379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Sustainable replacement of antibiotic and preservatives</a:t>
            </a:r>
          </a:p>
        </p:txBody>
      </p:sp>
      <p:grpSp>
        <p:nvGrpSpPr>
          <p:cNvPr id="89" name="Group 88"/>
          <p:cNvGrpSpPr/>
          <p:nvPr/>
        </p:nvGrpSpPr>
        <p:grpSpPr>
          <a:xfrm>
            <a:off x="6498057" y="1268888"/>
            <a:ext cx="2344060" cy="1624126"/>
            <a:chOff x="6498057" y="1061766"/>
            <a:chExt cx="2344060" cy="1624126"/>
          </a:xfrm>
        </p:grpSpPr>
        <p:cxnSp>
          <p:nvCxnSpPr>
            <p:cNvPr id="90" name="Straight Connector 75">
              <a:extLst>
                <a:ext uri="{FF2B5EF4-FFF2-40B4-BE49-F238E27FC236}">
                  <a16:creationId xmlns="" xmlns:a16="http://schemas.microsoft.com/office/drawing/2014/main" id="{A44DFD88-9CDB-44F9-8F27-1F7BCC25466F}"/>
                </a:ext>
              </a:extLst>
            </p:cNvPr>
            <p:cNvCxnSpPr/>
            <p:nvPr/>
          </p:nvCxnSpPr>
          <p:spPr>
            <a:xfrm flipV="1">
              <a:off x="6588224" y="1061766"/>
              <a:ext cx="8522" cy="1350000"/>
            </a:xfrm>
            <a:prstGeom prst="line">
              <a:avLst/>
            </a:prstGeom>
            <a:ln w="25400">
              <a:solidFill>
                <a:schemeClr val="accent4"/>
              </a:solidFill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Rectangle 56">
              <a:extLst>
                <a:ext uri="{FF2B5EF4-FFF2-40B4-BE49-F238E27FC236}">
                  <a16:creationId xmlns="" xmlns:a16="http://schemas.microsoft.com/office/drawing/2014/main" id="{EA8A8B52-71E3-4C60-918C-047009839E1D}"/>
                </a:ext>
              </a:extLst>
            </p:cNvPr>
            <p:cNvSpPr/>
            <p:nvPr/>
          </p:nvSpPr>
          <p:spPr>
            <a:xfrm>
              <a:off x="7599979" y="2415862"/>
              <a:ext cx="1242138" cy="27003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scene3d>
              <a:camera prst="orthographicFront">
                <a:rot lat="297669" lon="18624798" rev="52620"/>
              </a:camera>
              <a:lightRig rig="threePt" dir="t">
                <a:rot lat="0" lon="0" rev="1800000"/>
              </a:lightRig>
            </a:scene3d>
            <a:sp3d extrusionH="2171700">
              <a:extrusionClr>
                <a:schemeClr val="accent4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92" name="TextBox 91">
              <a:extLst>
                <a:ext uri="{FF2B5EF4-FFF2-40B4-BE49-F238E27FC236}">
                  <a16:creationId xmlns="" xmlns:a16="http://schemas.microsoft.com/office/drawing/2014/main" id="{B180BA3A-B43A-4521-9857-FB813BE7B6F1}"/>
                </a:ext>
              </a:extLst>
            </p:cNvPr>
            <p:cNvSpPr txBox="1"/>
            <p:nvPr/>
          </p:nvSpPr>
          <p:spPr>
            <a:xfrm>
              <a:off x="6643694" y="1198800"/>
              <a:ext cx="150050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End users</a:t>
              </a:r>
            </a:p>
          </p:txBody>
        </p:sp>
        <p:pic>
          <p:nvPicPr>
            <p:cNvPr id="93" name="รูปภาพ 14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9847" b="89992" l="4278" r="96529">
                          <a14:foregroundMark x1="61743" y1="33172" x2="61743" y2="33172"/>
                          <a14:foregroundMark x1="74980" y1="60371" x2="74980" y2="60371"/>
                          <a14:foregroundMark x1="84907" y1="56659" x2="84907" y2="56659"/>
                          <a14:foregroundMark x1="88297" y1="61743" x2="76675" y2="60613"/>
                          <a14:foregroundMark x1="50121" y1="62631" x2="50121" y2="62631"/>
                          <a14:foregroundMark x1="23810" y1="59241" x2="8797" y2="6093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4927"/>
            <a:stretch/>
          </p:blipFill>
          <p:spPr>
            <a:xfrm>
              <a:off x="6498057" y="1361651"/>
              <a:ext cx="1274860" cy="916509"/>
            </a:xfrm>
            <a:prstGeom prst="rect">
              <a:avLst/>
            </a:prstGeom>
          </p:spPr>
        </p:pic>
      </p:grpSp>
      <p:grpSp>
        <p:nvGrpSpPr>
          <p:cNvPr id="94" name="Group 93"/>
          <p:cNvGrpSpPr/>
          <p:nvPr/>
        </p:nvGrpSpPr>
        <p:grpSpPr>
          <a:xfrm>
            <a:off x="1933826" y="2377727"/>
            <a:ext cx="2939881" cy="1590842"/>
            <a:chOff x="1982026" y="2141775"/>
            <a:chExt cx="2939881" cy="1590842"/>
          </a:xfrm>
        </p:grpSpPr>
        <p:cxnSp>
          <p:nvCxnSpPr>
            <p:cNvPr id="95" name="Straight Connector 67">
              <a:extLst>
                <a:ext uri="{FF2B5EF4-FFF2-40B4-BE49-F238E27FC236}">
                  <a16:creationId xmlns="" xmlns:a16="http://schemas.microsoft.com/office/drawing/2014/main" id="{88C9229F-FF52-4991-9C33-EC76C3E59F6A}"/>
                </a:ext>
              </a:extLst>
            </p:cNvPr>
            <p:cNvCxnSpPr/>
            <p:nvPr/>
          </p:nvCxnSpPr>
          <p:spPr>
            <a:xfrm flipV="1">
              <a:off x="2678888" y="2141775"/>
              <a:ext cx="8522" cy="1350000"/>
            </a:xfrm>
            <a:prstGeom prst="line">
              <a:avLst/>
            </a:prstGeom>
            <a:ln w="25400">
              <a:solidFill>
                <a:schemeClr val="accent2"/>
              </a:solidFill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Rectangle 54">
              <a:extLst>
                <a:ext uri="{FF2B5EF4-FFF2-40B4-BE49-F238E27FC236}">
                  <a16:creationId xmlns="" xmlns:a16="http://schemas.microsoft.com/office/drawing/2014/main" id="{97379C01-F992-4403-AF5B-19A9089706CE}"/>
                </a:ext>
              </a:extLst>
            </p:cNvPr>
            <p:cNvSpPr/>
            <p:nvPr/>
          </p:nvSpPr>
          <p:spPr>
            <a:xfrm>
              <a:off x="3679769" y="3462587"/>
              <a:ext cx="1242138" cy="27003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scene3d>
              <a:camera prst="orthographicFront">
                <a:rot lat="297669" lon="18624798" rev="52620"/>
              </a:camera>
              <a:lightRig rig="threePt" dir="t">
                <a:rot lat="0" lon="0" rev="1800000"/>
              </a:lightRig>
            </a:scene3d>
            <a:sp3d extrusionH="2171700">
              <a:extrusionClr>
                <a:schemeClr val="accent2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grpSp>
          <p:nvGrpSpPr>
            <p:cNvPr id="97" name="Group 68">
              <a:extLst>
                <a:ext uri="{FF2B5EF4-FFF2-40B4-BE49-F238E27FC236}">
                  <a16:creationId xmlns="" xmlns:a16="http://schemas.microsoft.com/office/drawing/2014/main" id="{280BB74F-88B9-48C5-9B5D-9424BB4E90CE}"/>
                </a:ext>
              </a:extLst>
            </p:cNvPr>
            <p:cNvGrpSpPr/>
            <p:nvPr/>
          </p:nvGrpSpPr>
          <p:grpSpPr>
            <a:xfrm>
              <a:off x="2652538" y="2222497"/>
              <a:ext cx="1998522" cy="923331"/>
              <a:chOff x="4913970" y="1573828"/>
              <a:chExt cx="1831334" cy="1231108"/>
            </a:xfrm>
          </p:grpSpPr>
          <p:sp>
            <p:nvSpPr>
              <p:cNvPr id="99" name="TextBox 98">
                <a:extLst>
                  <a:ext uri="{FF2B5EF4-FFF2-40B4-BE49-F238E27FC236}">
                    <a16:creationId xmlns="" xmlns:a16="http://schemas.microsoft.com/office/drawing/2014/main" id="{66BB3878-4DE7-4428-B6D9-EF9402BC5F54}"/>
                  </a:ext>
                </a:extLst>
              </p:cNvPr>
              <p:cNvSpPr txBox="1"/>
              <p:nvPr/>
            </p:nvSpPr>
            <p:spPr>
              <a:xfrm>
                <a:off x="4913970" y="2312492"/>
                <a:ext cx="1374974" cy="492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Enlarged production   scale of the innovation</a:t>
                </a:r>
              </a:p>
            </p:txBody>
          </p:sp>
          <p:sp>
            <p:nvSpPr>
              <p:cNvPr id="100" name="TextBox 99">
                <a:extLst>
                  <a:ext uri="{FF2B5EF4-FFF2-40B4-BE49-F238E27FC236}">
                    <a16:creationId xmlns="" xmlns:a16="http://schemas.microsoft.com/office/drawing/2014/main" id="{55C5D82F-916F-4CDB-9042-72AB496FF3F1}"/>
                  </a:ext>
                </a:extLst>
              </p:cNvPr>
              <p:cNvSpPr txBox="1"/>
              <p:nvPr/>
            </p:nvSpPr>
            <p:spPr>
              <a:xfrm>
                <a:off x="4924728" y="1573828"/>
                <a:ext cx="1820576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5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Business </a:t>
                </a:r>
                <a:endParaRPr lang="en-US" altLang="ko-KR" sz="15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  <a:p>
                <a:r>
                  <a:rPr lang="en-US" altLang="ko-KR" sz="15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partners </a:t>
                </a:r>
              </a:p>
            </p:txBody>
          </p:sp>
        </p:grpSp>
        <p:pic>
          <p:nvPicPr>
            <p:cNvPr id="98" name="รูปภาพ 16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4126" b="77104" l="61570" r="79369">
                          <a14:foregroundMark x1="69256" y1="21278" x2="71197" y2="33900"/>
                          <a14:foregroundMark x1="72896" y1="73382" x2="72896" y2="73382"/>
                          <a14:foregroundMark x1="65777" y1="74353" x2="65777" y2="74353"/>
                          <a14:foregroundMark x1="68204" y1="73139" x2="68204" y2="73139"/>
                          <a14:foregroundMark x1="74191" y1="74838" x2="74191" y2="74838"/>
                          <a14:foregroundMark x1="71440" y1="73867" x2="71440" y2="73867"/>
                          <a14:foregroundMark x1="67710" y1="9677" x2="67710" y2="9677"/>
                          <a14:foregroundMark x1="67375" y1="8966" x2="64188" y2="1224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14" t="323" r="15195" b="52212"/>
            <a:stretch/>
          </p:blipFill>
          <p:spPr>
            <a:xfrm>
              <a:off x="1982026" y="2238977"/>
              <a:ext cx="944353" cy="1145605"/>
            </a:xfrm>
            <a:prstGeom prst="ellipse">
              <a:avLst/>
            </a:prstGeom>
          </p:spPr>
        </p:pic>
      </p:grpSp>
      <p:pic>
        <p:nvPicPr>
          <p:cNvPr id="101" name="รูปภาพ 198"/>
          <p:cNvPicPr>
            <a:picLocks noChangeAspect="1"/>
          </p:cNvPicPr>
          <p:nvPr/>
        </p:nvPicPr>
        <p:blipFill rotWithShape="1"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871" b="94741" l="71926" r="9708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3274" t="19944" r="3091" b="38181"/>
          <a:stretch/>
        </p:blipFill>
        <p:spPr>
          <a:xfrm>
            <a:off x="52347" y="3140326"/>
            <a:ext cx="950710" cy="1018618"/>
          </a:xfrm>
          <a:prstGeom prst="ellipse">
            <a:avLst/>
          </a:prstGeom>
        </p:spPr>
      </p:pic>
      <p:sp>
        <p:nvSpPr>
          <p:cNvPr id="102" name="สี่เหลี่ยมผืนผ้า 44"/>
          <p:cNvSpPr/>
          <p:nvPr/>
        </p:nvSpPr>
        <p:spPr>
          <a:xfrm>
            <a:off x="-36512" y="5033637"/>
            <a:ext cx="9180512" cy="11898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939114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7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7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 tmFilter="0, 0; .2, .5; .8, .5; 1, 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250" autoRev="1" fill="hold"/>
                                        <p:tgtEl>
                                          <p:spTgt spid="9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 tmFilter="0, 0; .2, .5; .8, .5; 1, 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0" dur="250" autoRev="1" fill="hold"/>
                                        <p:tgtEl>
                                          <p:spTgt spid="8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 tmFilter="0, 0; .2, .5; .8, .5; 1, 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" dur="250" autoRev="1" fill="hold"/>
                                        <p:tgtEl>
                                          <p:spTgt spid="7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 tmFilter="0, 0; .2, .5; .8, .5; 1, 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8" dur="250" autoRev="1" fill="hold"/>
                                        <p:tgtEl>
                                          <p:spTgt spid="8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 animBg="1"/>
      <p:bldP spid="7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3"/>
          <p:cNvSpPr txBox="1">
            <a:spLocks/>
          </p:cNvSpPr>
          <p:nvPr/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3600" b="1" dirty="0">
                <a:solidFill>
                  <a:schemeClr val="accent1"/>
                </a:solidFill>
              </a:rPr>
              <a:t> Continue </a:t>
            </a:r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 market strategy </a:t>
            </a:r>
          </a:p>
        </p:txBody>
      </p:sp>
      <p:sp>
        <p:nvSpPr>
          <p:cNvPr id="18" name="Text Placeholder 4"/>
          <p:cNvSpPr txBox="1">
            <a:spLocks/>
          </p:cNvSpPr>
          <p:nvPr/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>
                <a:solidFill>
                  <a:srgbClr val="404040"/>
                </a:solidFill>
              </a:rPr>
              <a:t>Thai </a:t>
            </a:r>
            <a:r>
              <a:rPr lang="en-US" sz="2000" dirty="0" smtClean="0">
                <a:solidFill>
                  <a:srgbClr val="404040"/>
                </a:solidFill>
              </a:rPr>
              <a:t>Patent </a:t>
            </a:r>
            <a:r>
              <a:rPr lang="en-US" sz="2000" dirty="0" smtClean="0">
                <a:solidFill>
                  <a:srgbClr val="FF0000"/>
                </a:solidFill>
              </a:rPr>
              <a:t>submitted</a:t>
            </a:r>
            <a:r>
              <a:rPr lang="en-US" sz="2000" dirty="0" smtClean="0">
                <a:solidFill>
                  <a:srgbClr val="404040"/>
                </a:solidFill>
              </a:rPr>
              <a:t> in process </a:t>
            </a:r>
            <a:endParaRPr lang="th-TH" sz="2000" dirty="0">
              <a:solidFill>
                <a:srgbClr val="404040"/>
              </a:solidFill>
            </a:endParaRPr>
          </a:p>
        </p:txBody>
      </p:sp>
      <p:sp>
        <p:nvSpPr>
          <p:cNvPr id="28" name="สี่เหลี่ยมผืนผ้า 44"/>
          <p:cNvSpPr/>
          <p:nvPr/>
        </p:nvSpPr>
        <p:spPr>
          <a:xfrm>
            <a:off x="-36512" y="5033637"/>
            <a:ext cx="9180512" cy="11898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9" name="สี่เหลี่ยมผืนผ้า 1"/>
          <p:cNvSpPr/>
          <p:nvPr/>
        </p:nvSpPr>
        <p:spPr>
          <a:xfrm>
            <a:off x="3055441" y="0"/>
            <a:ext cx="3316759" cy="560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1069" y="1347614"/>
            <a:ext cx="3401863" cy="320067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8024" y="1342659"/>
            <a:ext cx="3724979" cy="3212870"/>
          </a:xfrm>
          <a:prstGeom prst="rect">
            <a:avLst/>
          </a:prstGeom>
        </p:spPr>
      </p:pic>
      <p:pic>
        <p:nvPicPr>
          <p:cNvPr id="27" name="Picture 6"/>
          <p:cNvPicPr>
            <a:picLocks noChangeAspect="1"/>
          </p:cNvPicPr>
          <p:nvPr/>
        </p:nvPicPr>
        <p:blipFill rotWithShape="1">
          <a:blip r:embed="rId4"/>
          <a:srcRect l="29629" t="7407" r="28395" b="3704"/>
          <a:stretch/>
        </p:blipFill>
        <p:spPr>
          <a:xfrm>
            <a:off x="7668344" y="43666"/>
            <a:ext cx="936104" cy="13215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40459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85185E-6 L -0.19687 -0.00309 " pathEditMode="relative" rAng="0" ptsTypes="AA">
                                      <p:cBhvr>
                                        <p:cTn id="13" dur="1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844" y="-1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250"/>
                            </p:stCondLst>
                            <p:childTnLst>
                              <p:par>
                                <p:cTn id="1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11">
            <a:hlinkClick r:id="" action="ppaction://media"/>
            <a:extLst>
              <a:ext uri="{FF2B5EF4-FFF2-40B4-BE49-F238E27FC236}">
                <a16:creationId xmlns="" xmlns:a16="http://schemas.microsoft.com/office/drawing/2014/main" id="{23959472-79E6-4542-BEA4-1AB9189592F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647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91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/>
          <a:srcRect l="31546" t="28546" r="15325" b="18298"/>
          <a:stretch/>
        </p:blipFill>
        <p:spPr>
          <a:xfrm>
            <a:off x="-164526" y="-92546"/>
            <a:ext cx="9473052" cy="5328592"/>
          </a:xfrm>
          <a:prstGeom prst="rect">
            <a:avLst/>
          </a:prstGeom>
        </p:spPr>
      </p:pic>
      <p:pic>
        <p:nvPicPr>
          <p:cNvPr id="5" name="circl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24800" t="10800" r="30313" b="9401"/>
          <a:stretch/>
        </p:blipFill>
        <p:spPr>
          <a:xfrm>
            <a:off x="2339752" y="555526"/>
            <a:ext cx="4104456" cy="4104456"/>
          </a:xfrm>
          <a:prstGeom prst="flowChartConnector">
            <a:avLst/>
          </a:prstGeom>
        </p:spPr>
      </p:pic>
      <p:pic>
        <p:nvPicPr>
          <p:cNvPr id="6" name="Picture 4" descr="https://media-public.canva.com/MACBcJ_AJWs/1/thumbnail_large.png">
            <a:extLst>
              <a:ext uri="{FF2B5EF4-FFF2-40B4-BE49-F238E27FC236}">
                <a16:creationId xmlns="" xmlns:a16="http://schemas.microsoft.com/office/drawing/2014/main" id="{E6B00D27-9739-41FC-B1AA-D948B8CBD9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339501"/>
            <a:ext cx="5832648" cy="4454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1789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1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4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66" name="Picture 65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73" name="Picture 72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74" name="Picture 73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75" name="Picture 74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0538"/>
            <a:ext cx="9144000" cy="5143500"/>
          </a:xfrm>
          <a:prstGeom prst="rect">
            <a:avLst/>
          </a:prstGeom>
        </p:spPr>
      </p:pic>
      <p:pic>
        <p:nvPicPr>
          <p:cNvPr id="41" name="Picture 2" descr="à¸à¸¥à¸à¸²à¸£à¸à¹à¸à¸«à¸²à¸£à¸¹à¸à¸ à¸²à¸à¸ªà¸³à¸«à¸£à¸±à¸ kmutt"/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423" y="1"/>
            <a:ext cx="811980" cy="1623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1" name="Group 50"/>
          <p:cNvGrpSpPr/>
          <p:nvPr/>
        </p:nvGrpSpPr>
        <p:grpSpPr>
          <a:xfrm>
            <a:off x="1187630" y="1573504"/>
            <a:ext cx="6922864" cy="2178909"/>
            <a:chOff x="1480758" y="2208095"/>
            <a:chExt cx="9230485" cy="2905211"/>
          </a:xfrm>
        </p:grpSpPr>
        <p:grpSp>
          <p:nvGrpSpPr>
            <p:cNvPr id="45" name="Group 44"/>
            <p:cNvGrpSpPr/>
            <p:nvPr/>
          </p:nvGrpSpPr>
          <p:grpSpPr>
            <a:xfrm>
              <a:off x="1480758" y="2208095"/>
              <a:ext cx="9230485" cy="2329418"/>
              <a:chOff x="1480758" y="2208095"/>
              <a:chExt cx="9230485" cy="2329418"/>
            </a:xfrm>
          </p:grpSpPr>
          <p:sp>
            <p:nvSpPr>
              <p:cNvPr id="43" name="텍스트 개체 틀 2">
                <a:extLst>
                  <a:ext uri="{FF2B5EF4-FFF2-40B4-BE49-F238E27FC236}">
                    <a16:creationId xmlns="" xmlns:a16="http://schemas.microsoft.com/office/drawing/2014/main" id="{27015DFC-F12C-4DBC-83B5-0BF4C6E0403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33837" y="2208095"/>
                <a:ext cx="7524327" cy="1008000"/>
              </a:xfrm>
              <a:prstGeom prst="rect">
                <a:avLst/>
              </a:prstGeom>
            </p:spPr>
            <p:txBody>
              <a:bodyPr anchor="ctr"/>
              <a:lstStyle>
                <a:lvl1pPr marL="0" marR="0" indent="0" algn="ctr" defTabSz="914400" rtl="0" eaLnBrk="1" fontAlgn="auto" latinLnBrk="1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1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lt"/>
                    <a:ea typeface="+mj-ea"/>
                    <a:cs typeface="Arial" pitchFamily="34" charset="0"/>
                  </a:defRPr>
                </a:lvl1pPr>
              </a:lstStyle>
              <a:p>
                <a:pPr defTabSz="685800">
                  <a:spcBef>
                    <a:spcPts val="750"/>
                  </a:spcBef>
                  <a:defRPr/>
                </a:pPr>
                <a:r>
                  <a:rPr lang="en-US" altLang="ko-KR" sz="10350" dirty="0">
                    <a:solidFill>
                      <a:srgbClr val="FF3A19"/>
                    </a:solidFill>
                    <a:effectLst>
                      <a:glow rad="114300">
                        <a:srgbClr val="FF2301">
                          <a:alpha val="26000"/>
                        </a:srgbClr>
                      </a:glow>
                    </a:effectLst>
                    <a:latin typeface="Arial"/>
                    <a:ea typeface="맑은 고딕" pitchFamily="50" charset="-127"/>
                  </a:rPr>
                  <a:t>KMUTT</a:t>
                </a:r>
                <a:endParaRPr lang="ko-KR" altLang="en-US" sz="10350" dirty="0">
                  <a:solidFill>
                    <a:srgbClr val="FF3A19"/>
                  </a:solidFill>
                  <a:effectLst>
                    <a:glow rad="114300">
                      <a:srgbClr val="FF2301">
                        <a:alpha val="26000"/>
                      </a:srgbClr>
                    </a:glow>
                  </a:effectLst>
                  <a:latin typeface="Arial"/>
                </a:endParaRPr>
              </a:p>
            </p:txBody>
          </p:sp>
          <p:sp>
            <p:nvSpPr>
              <p:cNvPr id="44" name="텍스트 개체 틀 2">
                <a:extLst>
                  <a:ext uri="{FF2B5EF4-FFF2-40B4-BE49-F238E27FC236}">
                    <a16:creationId xmlns="" xmlns:a16="http://schemas.microsoft.com/office/drawing/2014/main" id="{27015DFC-F12C-4DBC-83B5-0BF4C6E0403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80758" y="3529513"/>
                <a:ext cx="9230485" cy="1008000"/>
              </a:xfrm>
              <a:prstGeom prst="rect">
                <a:avLst/>
              </a:prstGeom>
            </p:spPr>
            <p:txBody>
              <a:bodyPr anchor="ctr"/>
              <a:lstStyle>
                <a:lvl1pPr marL="0" marR="0" indent="0" algn="ctr" defTabSz="914400" rtl="0" eaLnBrk="1" fontAlgn="auto" latinLnBrk="1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1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lt"/>
                    <a:ea typeface="+mj-ea"/>
                    <a:cs typeface="Arial" pitchFamily="34" charset="0"/>
                  </a:defRPr>
                </a:lvl1pPr>
              </a:lstStyle>
              <a:p>
                <a:pPr defTabSz="685800">
                  <a:spcBef>
                    <a:spcPts val="750"/>
                  </a:spcBef>
                  <a:defRPr/>
                </a:pPr>
                <a:r>
                  <a:rPr lang="en-US" altLang="ko-KR" sz="7200" dirty="0">
                    <a:solidFill>
                      <a:srgbClr val="09AEB1"/>
                    </a:solidFill>
                    <a:effectLst>
                      <a:glow rad="76200">
                        <a:srgbClr val="044244">
                          <a:alpha val="45000"/>
                        </a:srgbClr>
                      </a:glow>
                    </a:effectLst>
                    <a:latin typeface="Arial"/>
                    <a:ea typeface="맑은 고딕" pitchFamily="50" charset="-127"/>
                  </a:rPr>
                  <a:t>Innovation</a:t>
                </a:r>
                <a:endParaRPr lang="ko-KR" altLang="en-US" sz="7200" dirty="0">
                  <a:solidFill>
                    <a:srgbClr val="09AEB1"/>
                  </a:solidFill>
                  <a:effectLst>
                    <a:glow rad="76200">
                      <a:srgbClr val="044244">
                        <a:alpha val="45000"/>
                      </a:srgbClr>
                    </a:glow>
                  </a:effectLst>
                  <a:latin typeface="Arial"/>
                </a:endParaRPr>
              </a:p>
            </p:txBody>
          </p:sp>
        </p:grpSp>
        <p:sp>
          <p:nvSpPr>
            <p:cNvPr id="50" name="สี่เหลี่ยมผืนผ้า 3"/>
            <p:cNvSpPr/>
            <p:nvPr/>
          </p:nvSpPr>
          <p:spPr>
            <a:xfrm>
              <a:off x="3022177" y="4559309"/>
              <a:ext cx="5057522" cy="553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050" dirty="0">
                  <a:solidFill>
                    <a:schemeClr val="bg1"/>
                  </a:solidFill>
                  <a:latin typeface="arial" panose="020B0604020202020204" pitchFamily="34" charset="0"/>
                  <a:cs typeface="+mj-cs"/>
                </a:rPr>
                <a:t>King Mongkut's University of Technology Thonburi</a:t>
              </a:r>
            </a:p>
            <a:p>
              <a:r>
                <a:rPr lang="en-US" sz="1050" dirty="0">
                  <a:solidFill>
                    <a:schemeClr val="bg1"/>
                  </a:solidFill>
                  <a:cs typeface="+mj-cs"/>
                </a:rPr>
                <a:t>Bangkok, Thailand</a:t>
              </a:r>
              <a:endParaRPr lang="th-TH" sz="1050" dirty="0">
                <a:solidFill>
                  <a:schemeClr val="bg1"/>
                </a:solidFill>
                <a:cs typeface="+mj-cs"/>
              </a:endParaRPr>
            </a:p>
          </p:txBody>
        </p:sp>
      </p:grpSp>
      <p:pic>
        <p:nvPicPr>
          <p:cNvPr id="52" name="Picture 51"/>
          <p:cNvPicPr>
            <a:picLocks noChangeAspect="1"/>
          </p:cNvPicPr>
          <p:nvPr/>
        </p:nvPicPr>
        <p:blipFill rotWithShape="1">
          <a:blip r:embed="rId24" cstate="print"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059" r="28695"/>
          <a:stretch/>
        </p:blipFill>
        <p:spPr>
          <a:xfrm rot="172167">
            <a:off x="3485541" y="747333"/>
            <a:ext cx="1109792" cy="3187700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 rotWithShape="1">
          <a:blip r:embed="rId26" cstate="print">
            <a:extLst>
              <a:ext uri="{BEBA8EAE-BF5A-486C-A8C5-ECC9F3942E4B}">
                <a14:imgProps xmlns:a14="http://schemas.microsoft.com/office/drawing/2010/main">
                  <a14:imgLayer r:embed="rId27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504" r="30441"/>
          <a:stretch/>
        </p:blipFill>
        <p:spPr>
          <a:xfrm rot="252684">
            <a:off x="4013207" y="691849"/>
            <a:ext cx="1015342" cy="3187700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 rotWithShape="1">
          <a:blip r:embed="rId28" cstate="print">
            <a:extLst>
              <a:ext uri="{BEBA8EAE-BF5A-486C-A8C5-ECC9F3942E4B}">
                <a14:imgProps xmlns:a14="http://schemas.microsoft.com/office/drawing/2010/main">
                  <a14:imgLayer r:embed="rId29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805" r="26250"/>
          <a:stretch/>
        </p:blipFill>
        <p:spPr>
          <a:xfrm rot="780014">
            <a:off x="4338800" y="735654"/>
            <a:ext cx="1125534" cy="3187700"/>
          </a:xfrm>
          <a:prstGeom prst="rect">
            <a:avLst/>
          </a:prstGeom>
        </p:spPr>
      </p:pic>
      <p:grpSp>
        <p:nvGrpSpPr>
          <p:cNvPr id="58" name="Group 57"/>
          <p:cNvGrpSpPr/>
          <p:nvPr/>
        </p:nvGrpSpPr>
        <p:grpSpPr>
          <a:xfrm>
            <a:off x="3490267" y="695740"/>
            <a:ext cx="1978793" cy="3243185"/>
            <a:chOff x="4697040" y="1184954"/>
            <a:chExt cx="2638391" cy="4324246"/>
          </a:xfrm>
        </p:grpSpPr>
        <p:pic>
          <p:nvPicPr>
            <p:cNvPr id="55" name="Picture 54"/>
            <p:cNvPicPr>
              <a:picLocks noChangeAspect="1"/>
            </p:cNvPicPr>
            <p:nvPr/>
          </p:nvPicPr>
          <p:blipFill rotWithShape="1">
            <a:blip r:embed="rId24" cstate="print">
              <a:extLst>
                <a:ext uri="{BEBA8EAE-BF5A-486C-A8C5-ECC9F3942E4B}">
                  <a14:imgProps xmlns:a14="http://schemas.microsoft.com/office/drawing/2010/main">
                    <a14:imgLayer r:embed="rId25">
                      <a14:imgEffect>
                        <a14:brightnessContrast brigh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059" r="28695"/>
            <a:stretch/>
          </p:blipFill>
          <p:spPr>
            <a:xfrm rot="172167">
              <a:off x="4697040" y="1258934"/>
              <a:ext cx="1479722" cy="4250266"/>
            </a:xfrm>
            <a:prstGeom prst="rect">
              <a:avLst/>
            </a:prstGeom>
          </p:spPr>
        </p:pic>
        <p:pic>
          <p:nvPicPr>
            <p:cNvPr id="56" name="Picture 55"/>
            <p:cNvPicPr>
              <a:picLocks noChangeAspect="1"/>
            </p:cNvPicPr>
            <p:nvPr/>
          </p:nvPicPr>
          <p:blipFill rotWithShape="1">
            <a:blip r:embed="rId26" cstate="print">
              <a:extLst>
                <a:ext uri="{BEBA8EAE-BF5A-486C-A8C5-ECC9F3942E4B}">
                  <a14:imgProps xmlns:a14="http://schemas.microsoft.com/office/drawing/2010/main">
                    <a14:imgLayer r:embed="rId27">
                      <a14:imgEffect>
                        <a14:brightnessContrast bright="2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504" r="30441"/>
            <a:stretch/>
          </p:blipFill>
          <p:spPr>
            <a:xfrm rot="252684">
              <a:off x="5400594" y="1184954"/>
              <a:ext cx="1353789" cy="4250267"/>
            </a:xfrm>
            <a:prstGeom prst="rect">
              <a:avLst/>
            </a:prstGeom>
          </p:spPr>
        </p:pic>
        <p:pic>
          <p:nvPicPr>
            <p:cNvPr id="57" name="Picture 56"/>
            <p:cNvPicPr>
              <a:picLocks noChangeAspect="1"/>
            </p:cNvPicPr>
            <p:nvPr/>
          </p:nvPicPr>
          <p:blipFill rotWithShape="1">
            <a:blip r:embed="rId28" cstate="print">
              <a:extLst>
                <a:ext uri="{BEBA8EAE-BF5A-486C-A8C5-ECC9F3942E4B}">
                  <a14:imgProps xmlns:a14="http://schemas.microsoft.com/office/drawing/2010/main">
                    <a14:imgLayer r:embed="rId29">
                      <a14:imgEffect>
                        <a14:brightnessContrast brigh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805" r="26250"/>
            <a:stretch/>
          </p:blipFill>
          <p:spPr>
            <a:xfrm rot="780014">
              <a:off x="5834719" y="1243361"/>
              <a:ext cx="1500712" cy="4250267"/>
            </a:xfrm>
            <a:prstGeom prst="rect">
              <a:avLst/>
            </a:prstGeom>
          </p:spPr>
        </p:pic>
      </p:grpSp>
      <p:sp>
        <p:nvSpPr>
          <p:cNvPr id="62" name="텍스트 개체 틀 2">
            <a:extLst>
              <a:ext uri="{FF2B5EF4-FFF2-40B4-BE49-F238E27FC236}">
                <a16:creationId xmlns="" xmlns:a16="http://schemas.microsoft.com/office/drawing/2014/main" id="{27015DFC-F12C-4DBC-83B5-0BF4C6E04030}"/>
              </a:ext>
            </a:extLst>
          </p:cNvPr>
          <p:cNvSpPr txBox="1">
            <a:spLocks/>
          </p:cNvSpPr>
          <p:nvPr/>
        </p:nvSpPr>
        <p:spPr>
          <a:xfrm>
            <a:off x="3015842" y="2049803"/>
            <a:ext cx="5830162" cy="756000"/>
          </a:xfrm>
          <a:prstGeom prst="rect">
            <a:avLst/>
          </a:prstGeom>
        </p:spPr>
        <p:txBody>
          <a:bodyPr anchor="ctr"/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pPr algn="l" defTabSz="685800">
              <a:spcBef>
                <a:spcPts val="750"/>
              </a:spcBef>
              <a:defRPr/>
            </a:pPr>
            <a:r>
              <a:rPr lang="en-US" altLang="ko-KR" sz="3600" dirty="0">
                <a:solidFill>
                  <a:schemeClr val="bg1"/>
                </a:solidFill>
                <a:effectLst>
                  <a:glow rad="127000">
                    <a:schemeClr val="bg1">
                      <a:alpha val="8000"/>
                    </a:schemeClr>
                  </a:glow>
                </a:effectLst>
                <a:latin typeface="Arial"/>
                <a:ea typeface="맑은 고딕" pitchFamily="50" charset="-127"/>
              </a:rPr>
              <a:t>SUSTAINABLE REPLACEMENT </a:t>
            </a:r>
            <a:br>
              <a:rPr lang="en-US" altLang="ko-KR" sz="3600" dirty="0">
                <a:solidFill>
                  <a:schemeClr val="bg1"/>
                </a:solidFill>
                <a:effectLst>
                  <a:glow rad="127000">
                    <a:schemeClr val="bg1">
                      <a:alpha val="8000"/>
                    </a:schemeClr>
                  </a:glow>
                </a:effectLst>
                <a:latin typeface="Arial"/>
                <a:ea typeface="맑은 고딕" pitchFamily="50" charset="-127"/>
              </a:rPr>
            </a:br>
            <a:r>
              <a:rPr lang="en-US" altLang="ko-KR" sz="3600" dirty="0">
                <a:solidFill>
                  <a:schemeClr val="bg1"/>
                </a:solidFill>
                <a:effectLst>
                  <a:glow rad="127000">
                    <a:schemeClr val="bg1">
                      <a:alpha val="8000"/>
                    </a:schemeClr>
                  </a:glow>
                </a:effectLst>
                <a:latin typeface="Arial"/>
                <a:ea typeface="맑은 고딕" pitchFamily="50" charset="-127"/>
              </a:rPr>
              <a:t>OF </a:t>
            </a:r>
            <a:r>
              <a:rPr lang="en-US" altLang="ko-KR" sz="3600" dirty="0">
                <a:solidFill>
                  <a:srgbClr val="FFFF00"/>
                </a:solidFill>
                <a:effectLst>
                  <a:glow rad="127000">
                    <a:schemeClr val="bg1">
                      <a:alpha val="8000"/>
                    </a:schemeClr>
                  </a:glow>
                </a:effectLst>
                <a:latin typeface="Arial"/>
                <a:ea typeface="맑은 고딕" pitchFamily="50" charset="-127"/>
              </a:rPr>
              <a:t>ANTIBIOTICS</a:t>
            </a:r>
            <a:r>
              <a:rPr lang="en-US" altLang="ko-KR" sz="3600" dirty="0">
                <a:solidFill>
                  <a:schemeClr val="bg1"/>
                </a:solidFill>
                <a:effectLst>
                  <a:glow rad="127000">
                    <a:schemeClr val="bg1">
                      <a:alpha val="8000"/>
                    </a:schemeClr>
                  </a:glow>
                </a:effectLst>
                <a:latin typeface="Arial"/>
                <a:ea typeface="맑은 고딕" pitchFamily="50" charset="-127"/>
              </a:rPr>
              <a:t> AND </a:t>
            </a:r>
            <a:r>
              <a:rPr lang="en-US" altLang="ko-KR" sz="3600" dirty="0">
                <a:solidFill>
                  <a:srgbClr val="FFFF00"/>
                </a:solidFill>
                <a:effectLst>
                  <a:glow rad="127000">
                    <a:schemeClr val="bg1">
                      <a:alpha val="8000"/>
                    </a:schemeClr>
                  </a:glow>
                </a:effectLst>
                <a:latin typeface="Arial"/>
                <a:ea typeface="맑은 고딕" pitchFamily="50" charset="-127"/>
              </a:rPr>
              <a:t>PRESERVATIVES</a:t>
            </a:r>
            <a:endParaRPr lang="ko-KR" altLang="en-US" sz="3600" dirty="0">
              <a:solidFill>
                <a:srgbClr val="FFFF00"/>
              </a:solidFill>
              <a:effectLst>
                <a:glow rad="127000">
                  <a:schemeClr val="bg1">
                    <a:alpha val="8000"/>
                  </a:schemeClr>
                </a:glow>
              </a:effectLst>
              <a:latin typeface="Arial"/>
            </a:endParaRPr>
          </a:p>
        </p:txBody>
      </p:sp>
      <p:sp>
        <p:nvSpPr>
          <p:cNvPr id="72" name="ตัวแทนข้อความ 1"/>
          <p:cNvSpPr txBox="1">
            <a:spLocks/>
          </p:cNvSpPr>
          <p:nvPr/>
        </p:nvSpPr>
        <p:spPr>
          <a:xfrm>
            <a:off x="2927446" y="3356509"/>
            <a:ext cx="3516762" cy="295361"/>
          </a:xfrm>
          <a:prstGeom prst="rect">
            <a:avLst/>
          </a:prstGeom>
        </p:spPr>
        <p:txBody>
          <a:bodyPr anchor="ctr"/>
          <a:lstStyle>
            <a:lvl1pPr marL="0" indent="0" algn="r" defTabSz="914400" rtl="0" eaLnBrk="1" latinLnBrk="1" hangingPunct="1">
              <a:spcBef>
                <a:spcPct val="20000"/>
              </a:spcBef>
              <a:buFontTx/>
              <a:buNone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85800"/>
            <a:r>
              <a:rPr lang="en-US" sz="1050" dirty="0">
                <a:solidFill>
                  <a:srgbClr val="03FFFF"/>
                </a:solidFill>
                <a:latin typeface="Arial"/>
              </a:rPr>
              <a:t>INNOVATION OF RECOMBINANT HUMAN PEPTIDE</a:t>
            </a:r>
            <a:endParaRPr lang="th-TH" sz="1050" dirty="0">
              <a:solidFill>
                <a:srgbClr val="03FFFF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2442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0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250"/>
                            </p:stCondLst>
                            <p:childTnLst>
                              <p:par>
                                <p:cTn id="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500"/>
                            </p:stCondLst>
                            <p:childTnLst>
                              <p:par>
                                <p:cTn id="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750"/>
                            </p:stCondLst>
                            <p:childTnLst>
                              <p:par>
                                <p:cTn id="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3000"/>
                            </p:stCondLst>
                            <p:childTnLst>
                              <p:par>
                                <p:cTn id="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3250"/>
                            </p:stCondLst>
                            <p:childTnLst>
                              <p:par>
                                <p:cTn id="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3500"/>
                            </p:stCondLst>
                            <p:childTnLst>
                              <p:par>
                                <p:cTn id="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3750"/>
                            </p:stCondLst>
                            <p:childTnLst>
                              <p:par>
                                <p:cTn id="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9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19" presetClass="entr" presetSubtype="1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42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42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19" presetClass="entr" presetSubtype="1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42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42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63" presetClass="path" presetSubtype="0" accel="50000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3.125E-6 -2.59259E-6 L 0.1207 -2.59259E-6 " pathEditMode="relative" rAng="0" ptsTypes="AA">
                                      <p:cBhvr>
                                        <p:cTn id="91" dur="22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29" y="0"/>
                                    </p:animMotion>
                                  </p:childTnLst>
                                </p:cTn>
                              </p:par>
                              <p:par>
                                <p:cTn id="92" presetID="35" presetClass="path" presetSubtype="0" accel="50000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2.5E-6 2.22222E-6 L -0.12031 2.22222E-6 " pathEditMode="relative" rAng="0" ptsTypes="AA">
                                      <p:cBhvr>
                                        <p:cTn id="93" dur="22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16" y="0"/>
                                    </p:animMotion>
                                  </p:childTnLst>
                                </p:cTn>
                              </p:par>
                              <p:par>
                                <p:cTn id="94" presetID="35" presetClass="path" presetSubtype="0" accel="50000" decel="5000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Motion origin="layout" path="M 0.1207 -2.59259E-6 L 3.125E-6 -2.59259E-6 " pathEditMode="relative" rAng="0" ptsTypes="AA">
                                      <p:cBhvr>
                                        <p:cTn id="95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42" y="0"/>
                                    </p:animMotion>
                                  </p:childTnLst>
                                </p:cTn>
                              </p:par>
                              <p:par>
                                <p:cTn id="96" presetID="63" presetClass="path" presetSubtype="0" accel="50000" decel="5000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Motion origin="layout" path="M -0.12031 2.22222E-6 L 2.5E-6 2.22222E-6 " pathEditMode="relative" rAng="0" ptsTypes="AA">
                                      <p:cBhvr>
                                        <p:cTn id="97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16" y="0"/>
                                    </p:animMotion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0" presetClass="entr" presetSubtype="0" fill="hold" nodeType="withEffect">
                                  <p:stCondLst>
                                    <p:cond delay="425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0" presetClass="entr" presetSubtype="0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10" presetClass="entr" presetSubtype="0" fill="hold" nodeType="withEffect">
                                  <p:stCondLst>
                                    <p:cond delay="475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2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10" presetClass="entr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2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10" presetClass="entr" presetSubtype="0" fill="hold" nodeType="withEffect">
                                  <p:stCondLst>
                                    <p:cond delay="525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2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10" presetClass="entr" presetSubtype="0" fill="hold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2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10" presetClass="entr" presetSubtype="0" fill="hold" nodeType="withEffect">
                                  <p:stCondLst>
                                    <p:cond delay="575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2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10" presetClass="entr" presetSubtype="0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2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10" presetClass="entr" presetSubtype="0" fill="hold" nodeType="withEffect">
                                  <p:stCondLst>
                                    <p:cond delay="625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2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10" presetClass="entr" presetSubtype="0" fill="hold" nodeType="withEffect">
                                  <p:stCondLst>
                                    <p:cond delay="650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25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10" presetClass="entr" presetSubtype="0" fill="hold" nodeType="withEffect">
                                  <p:stCondLst>
                                    <p:cond delay="675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" dur="25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10" presetClass="entr" presetSubtype="0" fill="hold" nodeType="with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25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10" presetClass="entr" presetSubtype="0" fill="hold" nodeType="withEffect">
                                  <p:stCondLst>
                                    <p:cond delay="725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25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1" presetClass="entr" presetSubtype="0" fill="hold" nodeType="withEffect">
                                  <p:stCondLst>
                                    <p:cond delay="475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" presetClass="exit" presetSubtype="0" fill="hold" nodeType="withEffect">
                                  <p:stCondLst>
                                    <p:cond delay="475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" presetClass="exit" presetSubtype="0" fill="hold" nodeType="withEffect">
                                  <p:stCondLst>
                                    <p:cond delay="475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" presetClass="exit" presetSubtype="0" fill="hold" nodeType="withEffect">
                                  <p:stCondLst>
                                    <p:cond delay="475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35" presetClass="path" presetSubtype="0" accel="50000" decel="50000" fill="hold" nodeType="withEffect">
                                  <p:stCondLst>
                                    <p:cond delay="4750"/>
                                  </p:stCondLst>
                                  <p:childTnLst>
                                    <p:animMotion origin="layout" path="M -3.75E-6 -2.96296E-6 L -0.25 -2.96296E-6 " pathEditMode="relative" rAng="0" ptsTypes="AA">
                                      <p:cBhvr>
                                        <p:cTn id="194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195" presetID="41" presetClass="entr" presetSubtype="0" fill="hold" grpId="0" nodeType="withEffect">
                                  <p:stCondLst>
                                    <p:cond delay="57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7" dur="25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8" dur="25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9" dur="25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25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1" dur="250" tmFilter="0,0; .5, 1; 1, 1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47" presetClass="entr" presetSubtype="0" fill="hold" grpId="0" nodeType="withEffect">
                                  <p:stCondLst>
                                    <p:cond delay="625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4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5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6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build="allAtOnce"/>
      <p:bldP spid="7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2" descr="Related image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3788" y="1688297"/>
            <a:ext cx="6036424" cy="3259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-14047" y="1453755"/>
            <a:ext cx="9158048" cy="3628006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" name="텍스트 개체 틀 1">
            <a:extLst>
              <a:ext uri="{FF2B5EF4-FFF2-40B4-BE49-F238E27FC236}">
                <a16:creationId xmlns="" xmlns:a16="http://schemas.microsoft.com/office/drawing/2014/main" id="{11681C8B-C59E-4633-A9D4-C13A82FF6187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0" y="627534"/>
            <a:ext cx="9144000" cy="216024"/>
          </a:xfrm>
        </p:spPr>
        <p:txBody>
          <a:bodyPr/>
          <a:lstStyle/>
          <a:p>
            <a:r>
              <a:rPr lang="en-US" altLang="ko-KR" sz="1800" dirty="0">
                <a:cs typeface="Arial" pitchFamily="34" charset="0"/>
              </a:rPr>
              <a:t>on antibiotics </a:t>
            </a:r>
            <a:r>
              <a:rPr lang="en-US" altLang="ko-KR" sz="1800" dirty="0" smtClean="0">
                <a:cs typeface="Arial" pitchFamily="34" charset="0"/>
              </a:rPr>
              <a:t>usage</a:t>
            </a:r>
            <a:endParaRPr lang="ko-KR" altLang="en-US" sz="1800" dirty="0">
              <a:cs typeface="Arial" pitchFamily="34" charset="0"/>
            </a:endParaRPr>
          </a:p>
        </p:txBody>
      </p:sp>
      <p:sp>
        <p:nvSpPr>
          <p:cNvPr id="33" name="กล่องข้อความ 32"/>
          <p:cNvSpPr txBox="1"/>
          <p:nvPr/>
        </p:nvSpPr>
        <p:spPr>
          <a:xfrm>
            <a:off x="693406" y="2859782"/>
            <a:ext cx="77571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A Return to the Dark Age of </a:t>
            </a:r>
            <a:r>
              <a:rPr lang="en-US" sz="3200" b="1" dirty="0">
                <a:solidFill>
                  <a:srgbClr val="FFFF00"/>
                </a:solidFill>
              </a:rPr>
              <a:t>Medicine ?</a:t>
            </a:r>
            <a:endParaRPr lang="th-TH" sz="3200" b="1" dirty="0">
              <a:solidFill>
                <a:srgbClr val="FFFF00"/>
              </a:solidFill>
            </a:endParaRPr>
          </a:p>
        </p:txBody>
      </p:sp>
      <p:sp>
        <p:nvSpPr>
          <p:cNvPr id="34" name="กล่องข้อความ 33"/>
          <p:cNvSpPr txBox="1"/>
          <p:nvPr/>
        </p:nvSpPr>
        <p:spPr>
          <a:xfrm>
            <a:off x="1560774" y="2254508"/>
            <a:ext cx="595924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solidFill>
                  <a:srgbClr val="F2141C"/>
                </a:solidFill>
                <a:latin typeface="Century Gothic" panose="020B0502020202020204" pitchFamily="34" charset="0"/>
              </a:rPr>
              <a:t>$</a:t>
            </a:r>
            <a:r>
              <a:rPr lang="en-US" sz="7200" b="1" dirty="0">
                <a:solidFill>
                  <a:srgbClr val="F2141C"/>
                </a:solidFill>
              </a:rPr>
              <a:t>55 billion</a:t>
            </a:r>
            <a:r>
              <a:rPr lang="en-US" sz="4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US" sz="4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3600" b="1" dirty="0">
                <a:solidFill>
                  <a:srgbClr val="C00000"/>
                </a:solidFill>
              </a:rPr>
              <a:t>health care costs </a:t>
            </a:r>
            <a:r>
              <a:rPr lang="en-US" sz="3600" b="1" dirty="0">
                <a:solidFill>
                  <a:srgbClr val="FF0000"/>
                </a:solidFill>
              </a:rPr>
              <a:t> </a:t>
            </a:r>
            <a:endParaRPr lang="th-TH" sz="3600" b="1" dirty="0">
              <a:solidFill>
                <a:srgbClr val="FF0000"/>
              </a:solidFill>
            </a:endParaRPr>
          </a:p>
        </p:txBody>
      </p:sp>
      <p:sp>
        <p:nvSpPr>
          <p:cNvPr id="35" name="กล่องข้อความ 34"/>
          <p:cNvSpPr txBox="1"/>
          <p:nvPr/>
        </p:nvSpPr>
        <p:spPr>
          <a:xfrm>
            <a:off x="2071149" y="2283718"/>
            <a:ext cx="497360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solidFill>
                  <a:srgbClr val="F2141C"/>
                </a:solidFill>
              </a:rPr>
              <a:t>10,000,000</a:t>
            </a:r>
            <a:r>
              <a:rPr lang="en-US" sz="4400" b="1" dirty="0">
                <a:solidFill>
                  <a:srgbClr val="F2141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US" sz="4400" b="1" dirty="0">
                <a:solidFill>
                  <a:srgbClr val="F2141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3600" b="1" dirty="0">
                <a:solidFill>
                  <a:srgbClr val="8B0F11"/>
                </a:solidFill>
              </a:rPr>
              <a:t>death</a:t>
            </a:r>
            <a:r>
              <a:rPr lang="en-US" sz="3600" b="1" dirty="0"/>
              <a:t> per year </a:t>
            </a:r>
            <a:endParaRPr lang="th-TH" sz="2800" b="1" dirty="0"/>
          </a:p>
        </p:txBody>
      </p:sp>
      <p:sp>
        <p:nvSpPr>
          <p:cNvPr id="38" name="สี่เหลี่ยมผืนผ้า 37"/>
          <p:cNvSpPr/>
          <p:nvPr/>
        </p:nvSpPr>
        <p:spPr>
          <a:xfrm>
            <a:off x="3055441" y="0"/>
            <a:ext cx="3316759" cy="560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grpSp>
        <p:nvGrpSpPr>
          <p:cNvPr id="7" name="กลุ่ม 6"/>
          <p:cNvGrpSpPr/>
          <p:nvPr/>
        </p:nvGrpSpPr>
        <p:grpSpPr>
          <a:xfrm>
            <a:off x="0" y="879482"/>
            <a:ext cx="9144000" cy="684156"/>
            <a:chOff x="242825" y="1269812"/>
            <a:chExt cx="9144000" cy="684156"/>
          </a:xfrm>
        </p:grpSpPr>
        <p:sp>
          <p:nvSpPr>
            <p:cNvPr id="6" name="Rectangle 5"/>
            <p:cNvSpPr/>
            <p:nvPr/>
          </p:nvSpPr>
          <p:spPr>
            <a:xfrm>
              <a:off x="242825" y="1269812"/>
              <a:ext cx="9144000" cy="684156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4000" dirty="0">
                <a:solidFill>
                  <a:srgbClr val="8B0F11"/>
                </a:solidFill>
              </a:endParaRPr>
            </a:p>
          </p:txBody>
        </p:sp>
        <p:sp>
          <p:nvSpPr>
            <p:cNvPr id="13" name="Oval 7"/>
            <p:cNvSpPr/>
            <p:nvPr/>
          </p:nvSpPr>
          <p:spPr>
            <a:xfrm>
              <a:off x="855600" y="1339227"/>
              <a:ext cx="483756" cy="483756"/>
            </a:xfrm>
            <a:custGeom>
              <a:avLst/>
              <a:gdLst/>
              <a:ahLst/>
              <a:cxnLst/>
              <a:rect l="l" t="t" r="r" b="b"/>
              <a:pathLst>
                <a:path w="3240000" h="3240000">
                  <a:moveTo>
                    <a:pt x="1415334" y="1947658"/>
                  </a:moveTo>
                  <a:lnTo>
                    <a:pt x="838053" y="2871852"/>
                  </a:lnTo>
                  <a:cubicBezTo>
                    <a:pt x="1312591" y="3168264"/>
                    <a:pt x="1913932" y="3170879"/>
                    <a:pt x="2391030" y="2878606"/>
                  </a:cubicBezTo>
                  <a:lnTo>
                    <a:pt x="1821709" y="1949263"/>
                  </a:lnTo>
                  <a:cubicBezTo>
                    <a:pt x="1763478" y="1986502"/>
                    <a:pt x="1694174" y="2007350"/>
                    <a:pt x="1620000" y="2007350"/>
                  </a:cubicBezTo>
                  <a:cubicBezTo>
                    <a:pt x="1544621" y="2007350"/>
                    <a:pt x="1474270" y="1985818"/>
                    <a:pt x="1415334" y="1947658"/>
                  </a:cubicBezTo>
                  <a:close/>
                  <a:moveTo>
                    <a:pt x="1620001" y="1350973"/>
                  </a:moveTo>
                  <a:cubicBezTo>
                    <a:pt x="1471421" y="1350973"/>
                    <a:pt x="1350973" y="1471421"/>
                    <a:pt x="1350973" y="1620001"/>
                  </a:cubicBezTo>
                  <a:cubicBezTo>
                    <a:pt x="1350973" y="1768581"/>
                    <a:pt x="1471421" y="1889029"/>
                    <a:pt x="1620001" y="1889029"/>
                  </a:cubicBezTo>
                  <a:cubicBezTo>
                    <a:pt x="1768581" y="1889029"/>
                    <a:pt x="1889029" y="1768581"/>
                    <a:pt x="1889029" y="1620001"/>
                  </a:cubicBezTo>
                  <a:cubicBezTo>
                    <a:pt x="1889029" y="1471421"/>
                    <a:pt x="1768581" y="1350973"/>
                    <a:pt x="1620001" y="1350973"/>
                  </a:cubicBezTo>
                  <a:close/>
                  <a:moveTo>
                    <a:pt x="2324470" y="322965"/>
                  </a:moveTo>
                  <a:lnTo>
                    <a:pt x="1804044" y="1281148"/>
                  </a:lnTo>
                  <a:cubicBezTo>
                    <a:pt x="1925507" y="1345192"/>
                    <a:pt x="2007350" y="1473038"/>
                    <a:pt x="2007350" y="1620000"/>
                  </a:cubicBezTo>
                  <a:lnTo>
                    <a:pt x="2005998" y="1633413"/>
                  </a:lnTo>
                  <a:lnTo>
                    <a:pt x="3095109" y="1671260"/>
                  </a:lnTo>
                  <a:cubicBezTo>
                    <a:pt x="3114541" y="1112092"/>
                    <a:pt x="2816135" y="590008"/>
                    <a:pt x="2324470" y="322965"/>
                  </a:cubicBezTo>
                  <a:close/>
                  <a:moveTo>
                    <a:pt x="926838" y="316888"/>
                  </a:moveTo>
                  <a:cubicBezTo>
                    <a:pt x="432869" y="579644"/>
                    <a:pt x="129933" y="1099113"/>
                    <a:pt x="144500" y="1658429"/>
                  </a:cubicBezTo>
                  <a:lnTo>
                    <a:pt x="1233664" y="1630062"/>
                  </a:lnTo>
                  <a:cubicBezTo>
                    <a:pt x="1232693" y="1626734"/>
                    <a:pt x="1232650" y="1623372"/>
                    <a:pt x="1232650" y="1620000"/>
                  </a:cubicBezTo>
                  <a:cubicBezTo>
                    <a:pt x="1232650" y="1471836"/>
                    <a:pt x="1315838" y="1343102"/>
                    <a:pt x="1438904" y="1279548"/>
                  </a:cubicBezTo>
                  <a:close/>
                  <a:moveTo>
                    <a:pt x="1620000" y="0"/>
                  </a:moveTo>
                  <a:cubicBezTo>
                    <a:pt x="2514701" y="0"/>
                    <a:pt x="3240000" y="725299"/>
                    <a:pt x="3240000" y="1620000"/>
                  </a:cubicBezTo>
                  <a:cubicBezTo>
                    <a:pt x="3240000" y="2514701"/>
                    <a:pt x="2514701" y="3240000"/>
                    <a:pt x="1620000" y="3240000"/>
                  </a:cubicBezTo>
                  <a:cubicBezTo>
                    <a:pt x="725299" y="3240000"/>
                    <a:pt x="0" y="2514701"/>
                    <a:pt x="0" y="1620000"/>
                  </a:cubicBezTo>
                  <a:cubicBezTo>
                    <a:pt x="0" y="725299"/>
                    <a:pt x="725299" y="0"/>
                    <a:pt x="162000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400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555286" y="1343725"/>
              <a:ext cx="610470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>
                  <a:solidFill>
                    <a:schemeClr val="bg1"/>
                  </a:solidFill>
                  <a:cs typeface="Arial" pitchFamily="34" charset="0"/>
                </a:rPr>
                <a:t>Antibiotic </a:t>
              </a:r>
              <a:r>
                <a:rPr lang="en-US" altLang="ko-KR" sz="2400" b="1" dirty="0" smtClean="0">
                  <a:solidFill>
                    <a:schemeClr val="bg1"/>
                  </a:solidFill>
                  <a:cs typeface="Arial" pitchFamily="34" charset="0"/>
                </a:rPr>
                <a:t>resistance infection bacterial </a:t>
              </a:r>
              <a:endParaRPr lang="ko-KR" altLang="en-US" sz="2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-14047" y="17813"/>
            <a:ext cx="9144000" cy="684000"/>
          </a:xfrm>
          <a:prstGeom prst="rect">
            <a:avLst/>
          </a:prstGeom>
        </p:spPr>
        <p:txBody>
          <a:bodyPr/>
          <a:lstStyle/>
          <a:p>
            <a:r>
              <a:rPr lang="en-US" altLang="ko-KR" dirty="0">
                <a:solidFill>
                  <a:srgbClr val="C00000"/>
                </a:solidFill>
              </a:rPr>
              <a:t>Challenging</a:t>
            </a:r>
            <a:r>
              <a:rPr lang="en-US" altLang="ko-KR" dirty="0">
                <a:solidFill>
                  <a:schemeClr val="accent2"/>
                </a:solidFill>
              </a:rPr>
              <a:t> issues</a:t>
            </a:r>
            <a:endParaRPr lang="ko-KR" altLang="en-US" dirty="0"/>
          </a:p>
        </p:txBody>
      </p:sp>
      <p:pic>
        <p:nvPicPr>
          <p:cNvPr id="18" name="รูปภาพ 135"/>
          <p:cNvPicPr>
            <a:picLocks noChangeAspect="1"/>
          </p:cNvPicPr>
          <p:nvPr/>
        </p:nvPicPr>
        <p:blipFill rotWithShape="1">
          <a:blip r:embed="rId5"/>
          <a:srcRect l="72265" t="88725" r="2123" b="2128"/>
          <a:stretch/>
        </p:blipFill>
        <p:spPr>
          <a:xfrm>
            <a:off x="6331916" y="3979715"/>
            <a:ext cx="2307992" cy="824283"/>
          </a:xfrm>
          <a:prstGeom prst="rect">
            <a:avLst/>
          </a:prstGeom>
        </p:spPr>
      </p:pic>
      <p:grpSp>
        <p:nvGrpSpPr>
          <p:cNvPr id="19" name="Group 18"/>
          <p:cNvGrpSpPr/>
          <p:nvPr/>
        </p:nvGrpSpPr>
        <p:grpSpPr>
          <a:xfrm>
            <a:off x="253660" y="1793636"/>
            <a:ext cx="8386248" cy="2866346"/>
            <a:chOff x="253660" y="1793636"/>
            <a:chExt cx="8386248" cy="2866346"/>
          </a:xfrm>
        </p:grpSpPr>
        <p:sp>
          <p:nvSpPr>
            <p:cNvPr id="20" name="Right Arrow 19"/>
            <p:cNvSpPr/>
            <p:nvPr/>
          </p:nvSpPr>
          <p:spPr>
            <a:xfrm>
              <a:off x="1403648" y="2211710"/>
              <a:ext cx="5207266" cy="1234373"/>
            </a:xfrm>
            <a:prstGeom prst="rightArrow">
              <a:avLst>
                <a:gd name="adj1" fmla="val 50000"/>
                <a:gd name="adj2" fmla="val 6799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29" name="กล่องข้อความ 10"/>
            <p:cNvSpPr txBox="1"/>
            <p:nvPr/>
          </p:nvSpPr>
          <p:spPr>
            <a:xfrm>
              <a:off x="3419479" y="2038077"/>
              <a:ext cx="17447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In hospital</a:t>
              </a:r>
              <a:endParaRPr lang="th-TH" sz="2400" dirty="0"/>
            </a:p>
          </p:txBody>
        </p:sp>
        <p:sp>
          <p:nvSpPr>
            <p:cNvPr id="30" name="กล่องข้อความ 39"/>
            <p:cNvSpPr txBox="1"/>
            <p:nvPr/>
          </p:nvSpPr>
          <p:spPr>
            <a:xfrm>
              <a:off x="3119388" y="4198317"/>
              <a:ext cx="219470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In agriculture</a:t>
              </a:r>
              <a:endParaRPr lang="th-TH" sz="2400" dirty="0"/>
            </a:p>
          </p:txBody>
        </p:sp>
        <p:sp>
          <p:nvSpPr>
            <p:cNvPr id="31" name="กล่องข้อความ 40"/>
            <p:cNvSpPr txBox="1"/>
            <p:nvPr/>
          </p:nvSpPr>
          <p:spPr>
            <a:xfrm>
              <a:off x="6331916" y="3104848"/>
              <a:ext cx="2307992" cy="830997"/>
            </a:xfrm>
            <a:prstGeom prst="rect">
              <a:avLst/>
            </a:prstGeom>
            <a:solidFill>
              <a:srgbClr val="C0000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Antibiotic </a:t>
              </a:r>
            </a:p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resistance </a:t>
              </a:r>
              <a:endParaRPr lang="th-TH" sz="2400" b="1" dirty="0">
                <a:solidFill>
                  <a:schemeClr val="bg1"/>
                </a:solidFill>
              </a:endParaRPr>
            </a:p>
          </p:txBody>
        </p:sp>
        <p:grpSp>
          <p:nvGrpSpPr>
            <p:cNvPr id="36" name="Group 35"/>
            <p:cNvGrpSpPr/>
            <p:nvPr/>
          </p:nvGrpSpPr>
          <p:grpSpPr>
            <a:xfrm>
              <a:off x="253660" y="1793636"/>
              <a:ext cx="2372788" cy="2403079"/>
              <a:chOff x="-706137" y="2849409"/>
              <a:chExt cx="2010537" cy="2036204"/>
            </a:xfrm>
          </p:grpSpPr>
          <p:sp>
            <p:nvSpPr>
              <p:cNvPr id="41" name="กล่องข้อความ 9"/>
              <p:cNvSpPr txBox="1"/>
              <p:nvPr/>
            </p:nvSpPr>
            <p:spPr>
              <a:xfrm>
                <a:off x="-706137" y="4423948"/>
                <a:ext cx="201053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Antibiotics</a:t>
                </a:r>
                <a:endParaRPr lang="th-TH" sz="2400" dirty="0"/>
              </a:p>
            </p:txBody>
          </p:sp>
          <p:sp>
            <p:nvSpPr>
              <p:cNvPr id="37" name="Oval 36"/>
              <p:cNvSpPr/>
              <p:nvPr/>
            </p:nvSpPr>
            <p:spPr>
              <a:xfrm>
                <a:off x="-524887" y="2849409"/>
                <a:ext cx="1648035" cy="1648035"/>
              </a:xfrm>
              <a:prstGeom prst="ellipse">
                <a:avLst/>
              </a:prstGeom>
              <a:solidFill>
                <a:srgbClr val="EFF1F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/>
              </a:p>
            </p:txBody>
          </p:sp>
        </p:grpSp>
      </p:grpSp>
      <p:sp>
        <p:nvSpPr>
          <p:cNvPr id="42" name="Freeform 41"/>
          <p:cNvSpPr/>
          <p:nvPr/>
        </p:nvSpPr>
        <p:spPr>
          <a:xfrm>
            <a:off x="2330030" y="2204399"/>
            <a:ext cx="4280883" cy="1234373"/>
          </a:xfrm>
          <a:custGeom>
            <a:avLst/>
            <a:gdLst>
              <a:gd name="connsiteX0" fmla="*/ 3441633 w 4280883"/>
              <a:gd name="connsiteY0" fmla="*/ 0 h 1234373"/>
              <a:gd name="connsiteX1" fmla="*/ 4280883 w 4280883"/>
              <a:gd name="connsiteY1" fmla="*/ 617187 h 1234373"/>
              <a:gd name="connsiteX2" fmla="*/ 3441633 w 4280883"/>
              <a:gd name="connsiteY2" fmla="*/ 1234373 h 1234373"/>
              <a:gd name="connsiteX3" fmla="*/ 3441633 w 4280883"/>
              <a:gd name="connsiteY3" fmla="*/ 925780 h 1234373"/>
              <a:gd name="connsiteX4" fmla="*/ 0 w 4280883"/>
              <a:gd name="connsiteY4" fmla="*/ 925780 h 1234373"/>
              <a:gd name="connsiteX5" fmla="*/ 52171 w 4280883"/>
              <a:gd name="connsiteY5" fmla="*/ 757713 h 1234373"/>
              <a:gd name="connsiteX6" fmla="*/ 71928 w 4280883"/>
              <a:gd name="connsiteY6" fmla="*/ 561723 h 1234373"/>
              <a:gd name="connsiteX7" fmla="*/ 52171 w 4280883"/>
              <a:gd name="connsiteY7" fmla="*/ 365733 h 1234373"/>
              <a:gd name="connsiteX8" fmla="*/ 34433 w 4280883"/>
              <a:gd name="connsiteY8" fmla="*/ 308593 h 1234373"/>
              <a:gd name="connsiteX9" fmla="*/ 3441633 w 4280883"/>
              <a:gd name="connsiteY9" fmla="*/ 308593 h 1234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280883" h="1234373">
                <a:moveTo>
                  <a:pt x="3441633" y="0"/>
                </a:moveTo>
                <a:lnTo>
                  <a:pt x="4280883" y="617187"/>
                </a:lnTo>
                <a:lnTo>
                  <a:pt x="3441633" y="1234373"/>
                </a:lnTo>
                <a:lnTo>
                  <a:pt x="3441633" y="925780"/>
                </a:lnTo>
                <a:lnTo>
                  <a:pt x="0" y="925780"/>
                </a:lnTo>
                <a:lnTo>
                  <a:pt x="52171" y="757713"/>
                </a:lnTo>
                <a:cubicBezTo>
                  <a:pt x="65125" y="694406"/>
                  <a:pt x="71928" y="628859"/>
                  <a:pt x="71928" y="561723"/>
                </a:cubicBezTo>
                <a:cubicBezTo>
                  <a:pt x="71928" y="494587"/>
                  <a:pt x="65125" y="429040"/>
                  <a:pt x="52171" y="365733"/>
                </a:cubicBezTo>
                <a:lnTo>
                  <a:pt x="34433" y="308593"/>
                </a:lnTo>
                <a:lnTo>
                  <a:pt x="3441633" y="308593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th-TH"/>
          </a:p>
        </p:txBody>
      </p:sp>
      <p:pic>
        <p:nvPicPr>
          <p:cNvPr id="4100" name="Picture 4" descr="à¸à¸¥à¸à¸²à¸£à¸à¹à¸à¸«à¸²à¸£à¸¹à¸à¸ à¸²à¸à¸ªà¸³à¸«à¸£à¸±à¸ pill 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822" y="2018605"/>
            <a:ext cx="2351907" cy="1763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à¸à¸¥à¸à¸²à¸£à¸à¹à¸à¸«à¸²à¸£à¸¹à¸à¸ à¸²à¸à¸ªà¸³à¸«à¸£à¸±à¸ à¸à¸à¸à¸´à¸à¸¢à¸² 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200" b="100000" l="9916" r="94118">
                        <a14:foregroundMark x1="24538" y1="96800" x2="23866" y2="972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9656" y="979831"/>
            <a:ext cx="1305482" cy="1097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utoShape 12" descr="à¸£à¸¹à¸à¸ à¸²à¸à¸à¸µà¹à¹à¸à¸µà¹à¸¢à¸§à¸à¹à¸­à¸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4" descr="à¸£à¸¹à¸à¸ à¸²à¸à¸à¸µà¹à¹à¸à¸µà¹à¸¢à¸§à¸à¹à¸­à¸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3500144" y="3186744"/>
            <a:ext cx="1459526" cy="1113198"/>
            <a:chOff x="3500144" y="3186744"/>
            <a:chExt cx="1459526" cy="1113198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00144" y="3186744"/>
              <a:ext cx="1459526" cy="1113198"/>
            </a:xfrm>
            <a:prstGeom prst="rect">
              <a:avLst/>
            </a:prstGeom>
          </p:spPr>
        </p:pic>
        <p:pic>
          <p:nvPicPr>
            <p:cNvPr id="51" name="Picture 4" descr="à¸à¸¥à¸à¸²à¸£à¸à¹à¸à¸«à¸²à¸£à¸¹à¸à¸ à¸²à¸à¸ªà¸³à¸«à¸£à¸±à¸ pill png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43770" y="3446554"/>
              <a:ext cx="590206" cy="4426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2" name="รูปภาพ 21"/>
          <p:cNvPicPr>
            <a:picLocks noChangeAspect="1"/>
          </p:cNvPicPr>
          <p:nvPr/>
        </p:nvPicPr>
        <p:blipFill rotWithShape="1"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0" b="100000" l="0" r="94450">
                        <a14:foregroundMark x1="35521" y1="25337" x2="59073" y2="42721"/>
                        <a14:foregroundMark x1="72346" y1="72629" x2="72346" y2="72629"/>
                        <a14:foregroundMark x1="75338" y1="75059" x2="75338" y2="75059"/>
                        <a14:foregroundMark x1="72683" y1="75059" x2="72683" y2="75059"/>
                        <a14:backgroundMark x1="70270" y1="86896" x2="70270" y2="86896"/>
                        <a14:backgroundMark x1="48359" y1="88560" x2="48359" y2="8856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10602" y="1733306"/>
            <a:ext cx="765605" cy="1398365"/>
          </a:xfrm>
          <a:prstGeom prst="rect">
            <a:avLst/>
          </a:prstGeom>
        </p:spPr>
      </p:pic>
      <p:pic>
        <p:nvPicPr>
          <p:cNvPr id="53" name="รูปภาพ 21"/>
          <p:cNvPicPr>
            <a:picLocks noChangeAspect="1"/>
          </p:cNvPicPr>
          <p:nvPr/>
        </p:nvPicPr>
        <p:blipFill rotWithShape="1"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0" b="100000" l="0" r="94450">
                        <a14:foregroundMark x1="35521" y1="25337" x2="59073" y2="42721"/>
                        <a14:foregroundMark x1="72346" y1="72629" x2="72346" y2="72629"/>
                        <a14:foregroundMark x1="75338" y1="75059" x2="75338" y2="75059"/>
                        <a14:foregroundMark x1="72683" y1="75059" x2="72683" y2="75059"/>
                        <a14:backgroundMark x1="70270" y1="86896" x2="70270" y2="86896"/>
                        <a14:backgroundMark x1="48359" y1="88560" x2="48359" y2="8856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48684" y="1719896"/>
            <a:ext cx="765605" cy="1398365"/>
          </a:xfrm>
          <a:prstGeom prst="rect">
            <a:avLst/>
          </a:prstGeom>
        </p:spPr>
      </p:pic>
      <p:pic>
        <p:nvPicPr>
          <p:cNvPr id="54" name="Picture 4" descr="à¸à¸¥à¸à¸²à¸£à¸à¹à¸à¸«à¸²à¸£à¸¹à¸à¸ à¸²à¸à¸ªà¸³à¸«à¸£à¸±à¸ pill 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3418" y="2404838"/>
            <a:ext cx="386596" cy="289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4" descr="à¸à¸¥à¸à¸²à¸£à¸à¹à¸à¸«à¸²à¸£à¸¹à¸à¸ à¸²à¸à¸ªà¸³à¸«à¸£à¸±à¸ pill pn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6947" y="2404838"/>
            <a:ext cx="417023" cy="312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สี่เหลี่ยมผืนผ้า 65"/>
          <p:cNvSpPr/>
          <p:nvPr/>
        </p:nvSpPr>
        <p:spPr>
          <a:xfrm>
            <a:off x="0" y="5041261"/>
            <a:ext cx="9144000" cy="10181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873935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1" dur="indefinite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2" dur="indefinite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500" fill="hold"/>
                                        <p:tgtEl>
                                          <p:spTgt spid="3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2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4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2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49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1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4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4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500"/>
                            </p:stCondLst>
                            <p:childTnLst>
                              <p:par>
                                <p:cTn id="9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1000"/>
                            </p:stCondLst>
                            <p:childTnLst>
                              <p:par>
                                <p:cTn id="9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33" grpId="0"/>
      <p:bldP spid="33" grpId="1"/>
      <p:bldP spid="34" grpId="0"/>
      <p:bldP spid="34" grpId="1"/>
      <p:bldP spid="35" grpId="0"/>
      <p:bldP spid="35" grpId="1"/>
      <p:bldP spid="4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/>
          <p:cNvGrpSpPr/>
          <p:nvPr/>
        </p:nvGrpSpPr>
        <p:grpSpPr>
          <a:xfrm>
            <a:off x="4231670" y="1440289"/>
            <a:ext cx="4800909" cy="1164387"/>
            <a:chOff x="4727718" y="1507217"/>
            <a:chExt cx="4987802" cy="1209715"/>
          </a:xfrm>
          <a:solidFill>
            <a:srgbClr val="D9D9D9"/>
          </a:solidFill>
        </p:grpSpPr>
        <p:sp>
          <p:nvSpPr>
            <p:cNvPr id="17" name="Oval 16"/>
            <p:cNvSpPr/>
            <p:nvPr/>
          </p:nvSpPr>
          <p:spPr>
            <a:xfrm>
              <a:off x="4727718" y="1507217"/>
              <a:ext cx="1209715" cy="120971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86" name="Oval 85"/>
            <p:cNvSpPr/>
            <p:nvPr/>
          </p:nvSpPr>
          <p:spPr>
            <a:xfrm>
              <a:off x="5987081" y="1507217"/>
              <a:ext cx="1209715" cy="120971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87" name="Oval 86"/>
            <p:cNvSpPr/>
            <p:nvPr/>
          </p:nvSpPr>
          <p:spPr>
            <a:xfrm>
              <a:off x="7246442" y="1507217"/>
              <a:ext cx="1209715" cy="120971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88" name="Oval 87"/>
            <p:cNvSpPr/>
            <p:nvPr/>
          </p:nvSpPr>
          <p:spPr>
            <a:xfrm>
              <a:off x="8505805" y="1507217"/>
              <a:ext cx="1209715" cy="120971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970385" y="3179209"/>
            <a:ext cx="2115923" cy="2920240"/>
            <a:chOff x="3304700" y="394433"/>
            <a:chExt cx="2491436" cy="3664390"/>
          </a:xfrm>
        </p:grpSpPr>
        <p:sp>
          <p:nvSpPr>
            <p:cNvPr id="13" name="Rectangle 12"/>
            <p:cNvSpPr/>
            <p:nvPr/>
          </p:nvSpPr>
          <p:spPr>
            <a:xfrm>
              <a:off x="4713820" y="3615935"/>
              <a:ext cx="1082316" cy="4428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pic>
          <p:nvPicPr>
            <p:cNvPr id="63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04700" y="394433"/>
              <a:ext cx="2233651" cy="3490423"/>
            </a:xfrm>
            <a:prstGeom prst="rect">
              <a:avLst/>
            </a:prstGeom>
          </p:spPr>
        </p:pic>
      </p:grp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753416" y="-49519"/>
            <a:ext cx="8543481" cy="884466"/>
          </a:xfrm>
        </p:spPr>
        <p:txBody>
          <a:bodyPr/>
          <a:lstStyle/>
          <a:p>
            <a:pPr algn="ctr"/>
            <a:r>
              <a:rPr lang="en-US" altLang="ko-KR" sz="4400" dirty="0">
                <a:solidFill>
                  <a:schemeClr val="accent1">
                    <a:lumMod val="75000"/>
                  </a:schemeClr>
                </a:solidFill>
              </a:rPr>
              <a:t>Alternative</a:t>
            </a:r>
            <a:r>
              <a:rPr lang="en-US" altLang="ko-KR" dirty="0"/>
              <a:t> </a:t>
            </a:r>
            <a:r>
              <a:rPr lang="en-US" altLang="ko-KR" sz="3200" dirty="0" smtClean="0"/>
              <a:t>to</a:t>
            </a:r>
            <a:r>
              <a:rPr lang="en-US" altLang="ko-KR" sz="3200" dirty="0" smtClean="0"/>
              <a:t> </a:t>
            </a:r>
            <a:r>
              <a:rPr lang="en-US" altLang="ko-KR" sz="3200" dirty="0"/>
              <a:t>antibiotics </a:t>
            </a:r>
            <a:endParaRPr lang="ko-KR" altLang="en-US" dirty="0"/>
          </a:p>
        </p:txBody>
      </p:sp>
      <p:pic>
        <p:nvPicPr>
          <p:cNvPr id="124" name="Picture 26"/>
          <p:cNvPicPr>
            <a:picLocks noChangeAspect="1"/>
          </p:cNvPicPr>
          <p:nvPr/>
        </p:nvPicPr>
        <p:blipFill rotWithShape="1">
          <a:blip r:embed="rId4"/>
          <a:srcRect/>
          <a:stretch/>
        </p:blipFill>
        <p:spPr>
          <a:xfrm>
            <a:off x="4034939" y="1509435"/>
            <a:ext cx="1449271" cy="1069036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125" name="Picture 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5500" y="1509435"/>
            <a:ext cx="1192237" cy="1068651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126" name="Picture 3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67034" y="1525246"/>
            <a:ext cx="1452268" cy="1090107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127" name="Picture 3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31509" y="1508023"/>
            <a:ext cx="1254147" cy="1113103"/>
          </a:xfrm>
          <a:prstGeom prst="rect">
            <a:avLst/>
          </a:prstGeom>
          <a:ln>
            <a:noFill/>
          </a:ln>
          <a:effectLst/>
        </p:spPr>
      </p:pic>
      <p:sp>
        <p:nvSpPr>
          <p:cNvPr id="129" name="TextBox 2"/>
          <p:cNvSpPr txBox="1"/>
          <p:nvPr/>
        </p:nvSpPr>
        <p:spPr>
          <a:xfrm>
            <a:off x="4242030" y="843558"/>
            <a:ext cx="4764042" cy="369332"/>
          </a:xfrm>
          <a:prstGeom prst="rect">
            <a:avLst/>
          </a:prstGeom>
          <a:solidFill>
            <a:schemeClr val="bg1">
              <a:lumMod val="65000"/>
              <a:alpha val="82745"/>
            </a:schemeClr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Dermatological industry</a:t>
            </a:r>
            <a:endParaRPr lang="th-TH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1" name="TextBox 17"/>
          <p:cNvSpPr txBox="1"/>
          <p:nvPr/>
        </p:nvSpPr>
        <p:spPr>
          <a:xfrm>
            <a:off x="4242028" y="2807163"/>
            <a:ext cx="4764044" cy="369332"/>
          </a:xfrm>
          <a:prstGeom prst="rect">
            <a:avLst/>
          </a:prstGeom>
          <a:solidFill>
            <a:schemeClr val="bg1">
              <a:lumMod val="65000"/>
              <a:alpha val="83000"/>
            </a:schemeClr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Animal feed industry</a:t>
            </a:r>
            <a:endParaRPr lang="th-TH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2" name="Rectangle 50"/>
          <p:cNvSpPr/>
          <p:nvPr/>
        </p:nvSpPr>
        <p:spPr>
          <a:xfrm>
            <a:off x="3734293" y="4619919"/>
            <a:ext cx="272694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Agar well diffusion </a:t>
            </a:r>
            <a:r>
              <a:rPr lang="en-US" altLang="ko-KR" sz="1400" dirty="0">
                <a:solidFill>
                  <a:schemeClr val="accent1"/>
                </a:solidFill>
              </a:rPr>
              <a:t>method</a:t>
            </a:r>
            <a:endParaRPr lang="th-TH" sz="1400" dirty="0">
              <a:solidFill>
                <a:schemeClr val="accent1"/>
              </a:solidFill>
            </a:endParaRPr>
          </a:p>
        </p:txBody>
      </p:sp>
      <p:sp>
        <p:nvSpPr>
          <p:cNvPr id="5" name="สี่เหลี่ยมผืนผ้า 4"/>
          <p:cNvSpPr/>
          <p:nvPr/>
        </p:nvSpPr>
        <p:spPr>
          <a:xfrm>
            <a:off x="5938351" y="4606772"/>
            <a:ext cx="319915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*Clear zone : bacteria have not grown. </a:t>
            </a:r>
            <a:endParaRPr lang="th-TH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5" name="สี่เหลี่ยมผืนผ้า 64"/>
          <p:cNvSpPr/>
          <p:nvPr/>
        </p:nvSpPr>
        <p:spPr>
          <a:xfrm>
            <a:off x="3055441" y="0"/>
            <a:ext cx="3316759" cy="560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66" name="สี่เหลี่ยมผืนผ้า 65"/>
          <p:cNvSpPr/>
          <p:nvPr/>
        </p:nvSpPr>
        <p:spPr>
          <a:xfrm>
            <a:off x="0" y="5041261"/>
            <a:ext cx="9144000" cy="10181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67" name="สี่เหลี่ยมผืนผ้า 65"/>
          <p:cNvSpPr/>
          <p:nvPr/>
        </p:nvSpPr>
        <p:spPr>
          <a:xfrm>
            <a:off x="551229" y="1771733"/>
            <a:ext cx="2960088" cy="2202462"/>
          </a:xfrm>
          <a:prstGeom prst="rect">
            <a:avLst/>
          </a:prstGeom>
          <a:solidFill>
            <a:schemeClr val="accent1">
              <a:lumMod val="20000"/>
              <a:lumOff val="80000"/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68" name="Rectangle 8"/>
          <p:cNvSpPr/>
          <p:nvPr/>
        </p:nvSpPr>
        <p:spPr>
          <a:xfrm>
            <a:off x="333422" y="972606"/>
            <a:ext cx="3239453" cy="707886"/>
          </a:xfrm>
          <a:prstGeom prst="rect">
            <a:avLst/>
          </a:prstGeom>
          <a:solidFill>
            <a:srgbClr val="C00000"/>
          </a:solidFill>
          <a:ln w="28575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Value proposition </a:t>
            </a:r>
          </a:p>
          <a:p>
            <a:pPr algn="ctr"/>
            <a:r>
              <a:rPr lang="en-US" sz="2000" b="1" dirty="0">
                <a:solidFill>
                  <a:schemeClr val="bg1"/>
                </a:solidFill>
              </a:rPr>
              <a:t>to partner/customer</a:t>
            </a:r>
            <a:endParaRPr lang="th-TH" sz="2000" b="1" dirty="0">
              <a:solidFill>
                <a:schemeClr val="bg1"/>
              </a:solidFill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31447" y="1830905"/>
            <a:ext cx="1076504" cy="1952516"/>
            <a:chOff x="586848" y="1672715"/>
            <a:chExt cx="1076504" cy="1952516"/>
          </a:xfrm>
        </p:grpSpPr>
        <p:grpSp>
          <p:nvGrpSpPr>
            <p:cNvPr id="11" name="Group 10"/>
            <p:cNvGrpSpPr/>
            <p:nvPr/>
          </p:nvGrpSpPr>
          <p:grpSpPr>
            <a:xfrm>
              <a:off x="643086" y="1672715"/>
              <a:ext cx="921839" cy="1952516"/>
              <a:chOff x="377699" y="1745777"/>
              <a:chExt cx="1070150" cy="2266651"/>
            </a:xfrm>
          </p:grpSpPr>
          <p:sp>
            <p:nvSpPr>
              <p:cNvPr id="8" name="Oval 7"/>
              <p:cNvSpPr/>
              <p:nvPr/>
            </p:nvSpPr>
            <p:spPr>
              <a:xfrm>
                <a:off x="382198" y="1745777"/>
                <a:ext cx="1065651" cy="1065651"/>
              </a:xfrm>
              <a:prstGeom prst="ellipse">
                <a:avLst/>
              </a:prstGeom>
              <a:solidFill>
                <a:schemeClr val="bg1"/>
              </a:solidFill>
              <a:ln w="76200">
                <a:solidFill>
                  <a:srgbClr val="E6818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/>
              </a:p>
            </p:txBody>
          </p:sp>
          <p:sp>
            <p:nvSpPr>
              <p:cNvPr id="73" name="Oval 72"/>
              <p:cNvSpPr/>
              <p:nvPr/>
            </p:nvSpPr>
            <p:spPr>
              <a:xfrm>
                <a:off x="377699" y="2946777"/>
                <a:ext cx="1065651" cy="1065651"/>
              </a:xfrm>
              <a:prstGeom prst="ellipse">
                <a:avLst/>
              </a:prstGeom>
              <a:solidFill>
                <a:schemeClr val="bg1"/>
              </a:solidFill>
              <a:ln w="76200">
                <a:solidFill>
                  <a:srgbClr val="E6818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/>
              </a:p>
            </p:txBody>
          </p:sp>
        </p:grpSp>
        <p:pic>
          <p:nvPicPr>
            <p:cNvPr id="69" name="รูปภาพ 13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27604" b="90000" l="10000" r="90000"/>
                      </a14:imgEffect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428" t="28173" r="27573" b="45227"/>
            <a:stretch/>
          </p:blipFill>
          <p:spPr>
            <a:xfrm rot="20249845">
              <a:off x="586848" y="2941347"/>
              <a:ext cx="973789" cy="462550"/>
            </a:xfrm>
            <a:prstGeom prst="rect">
              <a:avLst/>
            </a:prstGeom>
          </p:spPr>
        </p:pic>
        <p:pic>
          <p:nvPicPr>
            <p:cNvPr id="71" name="รูปภาพ 136"/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2917" b="33750" l="3125" r="28125">
                          <a14:foregroundMark x1="8854" y1="26667" x2="8854" y2="26667"/>
                          <a14:foregroundMark x1="11250" y1="25625" x2="10833" y2="28333"/>
                          <a14:foregroundMark x1="9688" y1="24688" x2="10417" y2="28542"/>
                          <a14:foregroundMark x1="10625" y1="26250" x2="10833" y2="28542"/>
                          <a14:foregroundMark x1="8333" y1="24896" x2="10417" y2="28958"/>
                          <a14:backgroundMark x1="9896" y1="22396" x2="15729" y2="18438"/>
                          <a14:backgroundMark x1="25871" y1="19512" x2="22598" y2="27572"/>
                        </a14:backgroundRemoval>
                      </a14:imgEffect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72" t="12204" r="69129" b="66796"/>
            <a:stretch/>
          </p:blipFill>
          <p:spPr>
            <a:xfrm>
              <a:off x="671823" y="1679385"/>
              <a:ext cx="991529" cy="826274"/>
            </a:xfrm>
            <a:prstGeom prst="rect">
              <a:avLst/>
            </a:prstGeom>
          </p:spPr>
        </p:pic>
      </p:grpSp>
      <p:sp>
        <p:nvSpPr>
          <p:cNvPr id="77" name="TextBox 36"/>
          <p:cNvSpPr txBox="1"/>
          <p:nvPr/>
        </p:nvSpPr>
        <p:spPr>
          <a:xfrm>
            <a:off x="1137456" y="1962487"/>
            <a:ext cx="16581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8B0F11"/>
                </a:solidFill>
                <a:latin typeface="Arial" pitchFamily="34" charset="0"/>
                <a:cs typeface="Arial" pitchFamily="34" charset="0"/>
              </a:rPr>
              <a:t>Peptide </a:t>
            </a:r>
            <a:r>
              <a:rPr lang="th-TH" altLang="ko-KR" b="1" dirty="0">
                <a:solidFill>
                  <a:srgbClr val="8B0F11"/>
                </a:solidFill>
                <a:latin typeface="Arial" pitchFamily="34" charset="0"/>
                <a:cs typeface="Arial" pitchFamily="34" charset="0"/>
              </a:rPr>
              <a:t/>
            </a:r>
            <a:br>
              <a:rPr lang="th-TH" altLang="ko-KR" b="1" dirty="0">
                <a:solidFill>
                  <a:srgbClr val="8B0F11"/>
                </a:solidFill>
                <a:latin typeface="Arial" pitchFamily="34" charset="0"/>
                <a:cs typeface="Arial" pitchFamily="34" charset="0"/>
              </a:rPr>
            </a:br>
            <a:r>
              <a:rPr lang="en-US" altLang="ko-KR" b="1" dirty="0">
                <a:solidFill>
                  <a:srgbClr val="8B0F11"/>
                </a:solidFill>
                <a:latin typeface="Arial" pitchFamily="34" charset="0"/>
                <a:cs typeface="Arial" pitchFamily="34" charset="0"/>
              </a:rPr>
              <a:t>biomolecule</a:t>
            </a:r>
            <a:endParaRPr lang="ko-KR" altLang="en-US" b="1" dirty="0">
              <a:solidFill>
                <a:srgbClr val="8B0F1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8" name="TextBox 39"/>
          <p:cNvSpPr txBox="1"/>
          <p:nvPr/>
        </p:nvSpPr>
        <p:spPr>
          <a:xfrm>
            <a:off x="501953" y="2944224"/>
            <a:ext cx="29023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8B0F11"/>
                </a:solidFill>
                <a:latin typeface="Arial" pitchFamily="34" charset="0"/>
                <a:cs typeface="Arial" pitchFamily="34" charset="0"/>
              </a:rPr>
              <a:t>Found naturally </a:t>
            </a:r>
          </a:p>
          <a:p>
            <a:pPr algn="ctr"/>
            <a:r>
              <a:rPr lang="en-US" altLang="ko-KR" b="1" dirty="0">
                <a:solidFill>
                  <a:srgbClr val="8B0F11"/>
                </a:solidFill>
                <a:latin typeface="Arial" pitchFamily="34" charset="0"/>
                <a:cs typeface="Arial" pitchFamily="34" charset="0"/>
              </a:rPr>
              <a:t>in our body</a:t>
            </a:r>
            <a:endParaRPr lang="ko-KR" altLang="en-US" b="1" dirty="0">
              <a:solidFill>
                <a:srgbClr val="8B0F1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ลูกศรขวา 3"/>
          <p:cNvSpPr/>
          <p:nvPr/>
        </p:nvSpPr>
        <p:spPr>
          <a:xfrm>
            <a:off x="3491632" y="2305470"/>
            <a:ext cx="805290" cy="686359"/>
          </a:xfrm>
          <a:prstGeom prst="rightArrow">
            <a:avLst>
              <a:gd name="adj1" fmla="val 50000"/>
              <a:gd name="adj2" fmla="val 50968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23" name="Picture 43"/>
          <p:cNvPicPr>
            <a:picLocks noChangeAspect="1"/>
          </p:cNvPicPr>
          <p:nvPr/>
        </p:nvPicPr>
        <p:blipFill rotWithShape="1">
          <a:blip r:embed="rId12"/>
          <a:srcRect l="12478" r="5253"/>
          <a:stretch/>
        </p:blipFill>
        <p:spPr>
          <a:xfrm>
            <a:off x="5762659" y="3286446"/>
            <a:ext cx="1368152" cy="1248296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507134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="" xmlns:a16="http://schemas.microsoft.com/office/drawing/2014/main" id="{11681C8B-C59E-4633-A9D4-C13A82FF6187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65076" y="789769"/>
            <a:ext cx="9144000" cy="216024"/>
          </a:xfrm>
        </p:spPr>
        <p:txBody>
          <a:bodyPr/>
          <a:lstStyle/>
          <a:p>
            <a:r>
              <a:rPr lang="en-US" altLang="ko-KR" sz="1800" dirty="0">
                <a:cs typeface="Arial" pitchFamily="34" charset="0"/>
              </a:rPr>
              <a:t>of recombinant human peptide </a:t>
            </a:r>
            <a:endParaRPr lang="ko-KR" altLang="en-US" sz="1800" dirty="0">
              <a:cs typeface="Arial" pitchFamily="34" charset="0"/>
            </a:endParaRPr>
          </a:p>
        </p:txBody>
      </p:sp>
      <p:sp>
        <p:nvSpPr>
          <p:cNvPr id="64" name="Title 3"/>
          <p:cNvSpPr txBox="1">
            <a:spLocks/>
          </p:cNvSpPr>
          <p:nvPr/>
        </p:nvSpPr>
        <p:spPr>
          <a:xfrm>
            <a:off x="3248744" y="59854"/>
            <a:ext cx="2763416" cy="684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3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dirty="0">
                <a:solidFill>
                  <a:srgbClr val="F0BC5E"/>
                </a:solidFill>
              </a:rPr>
              <a:t>Production</a:t>
            </a:r>
            <a:endParaRPr lang="th-TH" dirty="0">
              <a:solidFill>
                <a:srgbClr val="F0BC5E"/>
              </a:solidFill>
            </a:endParaRPr>
          </a:p>
        </p:txBody>
      </p:sp>
      <p:sp>
        <p:nvSpPr>
          <p:cNvPr id="85" name="สี่เหลี่ยมผืนผ้า 84"/>
          <p:cNvSpPr/>
          <p:nvPr/>
        </p:nvSpPr>
        <p:spPr>
          <a:xfrm>
            <a:off x="3055441" y="0"/>
            <a:ext cx="3316759" cy="560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6" name="สี่เหลี่ยมผืนผ้า 85"/>
          <p:cNvSpPr/>
          <p:nvPr/>
        </p:nvSpPr>
        <p:spPr>
          <a:xfrm>
            <a:off x="0" y="5041686"/>
            <a:ext cx="9144000" cy="10181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" name="Rectangle 7"/>
          <p:cNvSpPr/>
          <p:nvPr/>
        </p:nvSpPr>
        <p:spPr>
          <a:xfrm>
            <a:off x="788102" y="3336094"/>
            <a:ext cx="17819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Gene design </a:t>
            </a:r>
            <a:b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</a:b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and synthesis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924636" y="3272648"/>
            <a:ext cx="14787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Production </a:t>
            </a:r>
            <a:b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</a:b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in bacteria</a:t>
            </a:r>
          </a:p>
        </p:txBody>
      </p:sp>
      <p:sp>
        <p:nvSpPr>
          <p:cNvPr id="83" name="Oval 82"/>
          <p:cNvSpPr/>
          <p:nvPr/>
        </p:nvSpPr>
        <p:spPr>
          <a:xfrm>
            <a:off x="6735067" y="1350460"/>
            <a:ext cx="1708008" cy="170800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/>
          <p:cNvSpPr/>
          <p:nvPr/>
        </p:nvSpPr>
        <p:spPr>
          <a:xfrm>
            <a:off x="825070" y="1375663"/>
            <a:ext cx="1708008" cy="170800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3747457" y="1343293"/>
            <a:ext cx="1708008" cy="170800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5168" y="1722126"/>
            <a:ext cx="1452585" cy="145258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737" y="1764603"/>
            <a:ext cx="1436674" cy="143667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4120" y="1809852"/>
            <a:ext cx="1453855" cy="1453855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6626993" y="3280819"/>
            <a:ext cx="189647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Antimicrobial </a:t>
            </a:r>
            <a:b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</a:b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activity</a:t>
            </a:r>
          </a:p>
        </p:txBody>
      </p:sp>
      <p:sp>
        <p:nvSpPr>
          <p:cNvPr id="25" name="Right Arrow 24"/>
          <p:cNvSpPr/>
          <p:nvPr/>
        </p:nvSpPr>
        <p:spPr>
          <a:xfrm>
            <a:off x="2596933" y="1866561"/>
            <a:ext cx="1162998" cy="792088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ight Arrow 88"/>
          <p:cNvSpPr/>
          <p:nvPr/>
        </p:nvSpPr>
        <p:spPr>
          <a:xfrm>
            <a:off x="2590683" y="1858390"/>
            <a:ext cx="1162998" cy="792088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ight Arrow 89"/>
          <p:cNvSpPr/>
          <p:nvPr/>
        </p:nvSpPr>
        <p:spPr>
          <a:xfrm>
            <a:off x="5559315" y="1909302"/>
            <a:ext cx="1162998" cy="792088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/>
          <p:cNvSpPr/>
          <p:nvPr/>
        </p:nvSpPr>
        <p:spPr>
          <a:xfrm>
            <a:off x="3744584" y="1350460"/>
            <a:ext cx="1708008" cy="170800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2" name="Picture 9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2295" y="1729293"/>
            <a:ext cx="1452585" cy="1452585"/>
          </a:xfrm>
          <a:prstGeom prst="rect">
            <a:avLst/>
          </a:prstGeom>
        </p:spPr>
      </p:pic>
      <p:sp>
        <p:nvSpPr>
          <p:cNvPr id="95" name="Oval 94"/>
          <p:cNvSpPr/>
          <p:nvPr/>
        </p:nvSpPr>
        <p:spPr>
          <a:xfrm>
            <a:off x="6735067" y="1343293"/>
            <a:ext cx="1708008" cy="170800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6" name="Picture 95"/>
          <p:cNvPicPr>
            <a:picLocks noChangeAspect="1"/>
          </p:cNvPicPr>
          <p:nvPr/>
        </p:nvPicPr>
        <p:blipFill>
          <a:blip r:embed="rId10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4120" y="1802685"/>
            <a:ext cx="1453855" cy="1453855"/>
          </a:xfrm>
          <a:prstGeom prst="rect">
            <a:avLst/>
          </a:prstGeom>
        </p:spPr>
      </p:pic>
      <p:sp>
        <p:nvSpPr>
          <p:cNvPr id="119" name="Oval 118"/>
          <p:cNvSpPr/>
          <p:nvPr/>
        </p:nvSpPr>
        <p:spPr>
          <a:xfrm>
            <a:off x="826368" y="1376917"/>
            <a:ext cx="1708008" cy="170800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3" name="Picture 12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035" y="1765857"/>
            <a:ext cx="1436674" cy="1436673"/>
          </a:xfrm>
          <a:prstGeom prst="rect">
            <a:avLst/>
          </a:prstGeom>
        </p:spPr>
      </p:pic>
      <p:sp>
        <p:nvSpPr>
          <p:cNvPr id="88" name="Right Arrow 87"/>
          <p:cNvSpPr/>
          <p:nvPr/>
        </p:nvSpPr>
        <p:spPr>
          <a:xfrm>
            <a:off x="5571206" y="1902135"/>
            <a:ext cx="1162998" cy="792088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26"/>
          <p:cNvCxnSpPr/>
          <p:nvPr/>
        </p:nvCxnSpPr>
        <p:spPr>
          <a:xfrm>
            <a:off x="2195736" y="743854"/>
            <a:ext cx="50405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0113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flythrough hasBounce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2" dur="250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6" presetClass="emph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 tmFilter="0, 0; .2, .5; .8, .5; 1, 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3" dur="250" autoRev="1" fill="hold"/>
                                        <p:tgtEl>
                                          <p:spTgt spid="2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1"/>
      <p:bldP spid="13" grpId="0"/>
      <p:bldP spid="24" grpId="0"/>
      <p:bldP spid="89" grpId="1" animBg="1"/>
      <p:bldP spid="89" grpId="2" animBg="1"/>
      <p:bldP spid="91" grpId="0" animBg="1"/>
      <p:bldP spid="91" grpId="1" animBg="1"/>
      <p:bldP spid="95" grpId="0" animBg="1"/>
      <p:bldP spid="119" grpId="0" animBg="1"/>
      <p:bldP spid="119" grpId="1" animBg="1"/>
      <p:bldP spid="8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2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="" xmlns:a16="http://schemas.microsoft.com/office/drawing/2014/main" id="{11681C8B-C59E-4633-A9D4-C13A82FF6187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-16618" y="815512"/>
            <a:ext cx="9144000" cy="216024"/>
          </a:xfrm>
        </p:spPr>
        <p:txBody>
          <a:bodyPr/>
          <a:lstStyle/>
          <a:p>
            <a:r>
              <a:rPr lang="en-US" altLang="ko-KR" sz="1800" dirty="0">
                <a:cs typeface="Arial" pitchFamily="34" charset="0"/>
              </a:rPr>
              <a:t>of recombinant human peptide </a:t>
            </a:r>
            <a:endParaRPr lang="ko-KR" altLang="en-US" sz="1800" dirty="0">
              <a:cs typeface="Arial" pitchFamily="34" charset="0"/>
            </a:endParaRPr>
          </a:p>
        </p:txBody>
      </p:sp>
      <p:sp>
        <p:nvSpPr>
          <p:cNvPr id="64" name="Title 3"/>
          <p:cNvSpPr txBox="1">
            <a:spLocks/>
          </p:cNvSpPr>
          <p:nvPr/>
        </p:nvSpPr>
        <p:spPr>
          <a:xfrm>
            <a:off x="152400" y="59854"/>
            <a:ext cx="9144000" cy="684000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3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Mechanism</a:t>
            </a:r>
            <a:endParaRPr lang="th-TH" dirty="0">
              <a:solidFill>
                <a:schemeClr val="tx1"/>
              </a:solidFill>
            </a:endParaRPr>
          </a:p>
        </p:txBody>
      </p:sp>
      <p:sp>
        <p:nvSpPr>
          <p:cNvPr id="85" name="สี่เหลี่ยมผืนผ้า 84"/>
          <p:cNvSpPr/>
          <p:nvPr/>
        </p:nvSpPr>
        <p:spPr>
          <a:xfrm>
            <a:off x="3055441" y="0"/>
            <a:ext cx="3316759" cy="560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6" name="สี่เหลี่ยมผืนผ้า 85"/>
          <p:cNvSpPr/>
          <p:nvPr/>
        </p:nvSpPr>
        <p:spPr>
          <a:xfrm>
            <a:off x="0" y="5041686"/>
            <a:ext cx="9144000" cy="10181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cxnSp>
        <p:nvCxnSpPr>
          <p:cNvPr id="7" name="Straight Connector 6"/>
          <p:cNvCxnSpPr/>
          <p:nvPr/>
        </p:nvCxnSpPr>
        <p:spPr>
          <a:xfrm>
            <a:off x="2339752" y="627534"/>
            <a:ext cx="496855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eptide vs bacteria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2292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892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72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ลูกศรขวา 11"/>
          <p:cNvSpPr/>
          <p:nvPr/>
        </p:nvSpPr>
        <p:spPr>
          <a:xfrm rot="5400000">
            <a:off x="4170768" y="1197336"/>
            <a:ext cx="347745" cy="240027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cxnSp>
        <p:nvCxnSpPr>
          <p:cNvPr id="18" name="ตัวเชื่อมต่อตรง 17"/>
          <p:cNvCxnSpPr/>
          <p:nvPr/>
        </p:nvCxnSpPr>
        <p:spPr>
          <a:xfrm flipH="1">
            <a:off x="3912593" y="904016"/>
            <a:ext cx="312035" cy="657861"/>
          </a:xfrm>
          <a:prstGeom prst="line">
            <a:avLst/>
          </a:prstGeom>
          <a:ln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ตัวเชื่อมต่อตรง 18"/>
          <p:cNvCxnSpPr/>
          <p:nvPr/>
        </p:nvCxnSpPr>
        <p:spPr>
          <a:xfrm>
            <a:off x="4464655" y="904016"/>
            <a:ext cx="324493" cy="657861"/>
          </a:xfrm>
          <a:prstGeom prst="line">
            <a:avLst/>
          </a:prstGeom>
          <a:ln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สี่เหลี่ยมผืนผ้า 20"/>
          <p:cNvSpPr/>
          <p:nvPr/>
        </p:nvSpPr>
        <p:spPr>
          <a:xfrm>
            <a:off x="3878408" y="1660394"/>
            <a:ext cx="960107" cy="14401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grpSp>
        <p:nvGrpSpPr>
          <p:cNvPr id="37" name="กลุ่ม 36"/>
          <p:cNvGrpSpPr/>
          <p:nvPr/>
        </p:nvGrpSpPr>
        <p:grpSpPr>
          <a:xfrm>
            <a:off x="3948557" y="123070"/>
            <a:ext cx="780127" cy="727400"/>
            <a:chOff x="5568071" y="411510"/>
            <a:chExt cx="780127" cy="727400"/>
          </a:xfrm>
        </p:grpSpPr>
        <p:sp>
          <p:nvSpPr>
            <p:cNvPr id="6" name="วงรี 5"/>
            <p:cNvSpPr/>
            <p:nvPr/>
          </p:nvSpPr>
          <p:spPr>
            <a:xfrm>
              <a:off x="5580112" y="411510"/>
              <a:ext cx="768086" cy="72008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8" name="วงรี 7"/>
            <p:cNvSpPr/>
            <p:nvPr/>
          </p:nvSpPr>
          <p:spPr>
            <a:xfrm>
              <a:off x="5718274" y="541037"/>
              <a:ext cx="491761" cy="4610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35" name="Block Arc 88"/>
            <p:cNvSpPr/>
            <p:nvPr/>
          </p:nvSpPr>
          <p:spPr>
            <a:xfrm rot="16200000">
              <a:off x="5637681" y="447737"/>
              <a:ext cx="621563" cy="760783"/>
            </a:xfrm>
            <a:prstGeom prst="blockArc">
              <a:avLst>
                <a:gd name="adj1" fmla="val 5457140"/>
                <a:gd name="adj2" fmla="val 10617136"/>
                <a:gd name="adj3" fmla="val 22164"/>
              </a:avLst>
            </a:prstGeom>
            <a:solidFill>
              <a:srgbClr val="EB49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5" name="แผนผังลำดับงาน: สิ้นสุด 24"/>
          <p:cNvSpPr/>
          <p:nvPr/>
        </p:nvSpPr>
        <p:spPr>
          <a:xfrm>
            <a:off x="3458362" y="2011761"/>
            <a:ext cx="1800200" cy="720080"/>
          </a:xfrm>
          <a:prstGeom prst="flowChartTerminator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grpSp>
        <p:nvGrpSpPr>
          <p:cNvPr id="39" name="กลุ่ม 38"/>
          <p:cNvGrpSpPr/>
          <p:nvPr/>
        </p:nvGrpSpPr>
        <p:grpSpPr>
          <a:xfrm>
            <a:off x="4012658" y="2087439"/>
            <a:ext cx="594248" cy="554084"/>
            <a:chOff x="5568074" y="411510"/>
            <a:chExt cx="780124" cy="727400"/>
          </a:xfrm>
        </p:grpSpPr>
        <p:sp>
          <p:nvSpPr>
            <p:cNvPr id="40" name="วงรี 39"/>
            <p:cNvSpPr/>
            <p:nvPr/>
          </p:nvSpPr>
          <p:spPr>
            <a:xfrm>
              <a:off x="5580113" y="411510"/>
              <a:ext cx="768085" cy="720081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41" name="วงรี 40"/>
            <p:cNvSpPr/>
            <p:nvPr/>
          </p:nvSpPr>
          <p:spPr>
            <a:xfrm>
              <a:off x="5718274" y="541037"/>
              <a:ext cx="491761" cy="4610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42" name="Block Arc 88"/>
            <p:cNvSpPr/>
            <p:nvPr/>
          </p:nvSpPr>
          <p:spPr>
            <a:xfrm rot="16200000">
              <a:off x="5637685" y="447737"/>
              <a:ext cx="621562" cy="760784"/>
            </a:xfrm>
            <a:prstGeom prst="blockArc">
              <a:avLst>
                <a:gd name="adj1" fmla="val 5457140"/>
                <a:gd name="adj2" fmla="val 10617136"/>
                <a:gd name="adj3" fmla="val 22164"/>
              </a:avLst>
            </a:prstGeom>
            <a:solidFill>
              <a:srgbClr val="EB49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0" name="ลูกศรขวา 79"/>
          <p:cNvSpPr/>
          <p:nvPr/>
        </p:nvSpPr>
        <p:spPr>
          <a:xfrm rot="5400000">
            <a:off x="4230109" y="2869559"/>
            <a:ext cx="347745" cy="240027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4" name="กล่องข้อความ 83"/>
          <p:cNvSpPr txBox="1"/>
          <p:nvPr/>
        </p:nvSpPr>
        <p:spPr>
          <a:xfrm>
            <a:off x="6228184" y="2397290"/>
            <a:ext cx="2915816" cy="76944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Other</a:t>
            </a:r>
            <a:r>
              <a:rPr lang="en-US" sz="2400" dirty="0"/>
              <a:t> 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Methods</a:t>
            </a:r>
            <a:endParaRPr lang="th-TH" sz="24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92" name="กล่องข้อความ 91"/>
          <p:cNvSpPr txBox="1"/>
          <p:nvPr/>
        </p:nvSpPr>
        <p:spPr>
          <a:xfrm>
            <a:off x="6111488" y="1274671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Gene</a:t>
            </a:r>
            <a:endParaRPr lang="th-TH" dirty="0"/>
          </a:p>
        </p:txBody>
      </p:sp>
      <p:sp>
        <p:nvSpPr>
          <p:cNvPr id="96" name="กล่องข้อความ 95"/>
          <p:cNvSpPr txBox="1"/>
          <p:nvPr/>
        </p:nvSpPr>
        <p:spPr>
          <a:xfrm>
            <a:off x="5746196" y="1718266"/>
            <a:ext cx="12234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8B0F11"/>
                </a:solidFill>
              </a:rPr>
              <a:t>Human peptide</a:t>
            </a:r>
            <a:endParaRPr lang="th-TH" sz="1200" dirty="0">
              <a:solidFill>
                <a:srgbClr val="8B0F11"/>
              </a:solidFill>
            </a:endParaRPr>
          </a:p>
        </p:txBody>
      </p:sp>
      <p:sp>
        <p:nvSpPr>
          <p:cNvPr id="95" name="กล่องข้อความ 94"/>
          <p:cNvSpPr txBox="1"/>
          <p:nvPr/>
        </p:nvSpPr>
        <p:spPr>
          <a:xfrm>
            <a:off x="5148752" y="2409987"/>
            <a:ext cx="95250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/>
              <a:t>Put gene </a:t>
            </a:r>
            <a:br>
              <a:rPr lang="en-US" sz="1100" dirty="0"/>
            </a:br>
            <a:r>
              <a:rPr lang="en-US" sz="1100" dirty="0"/>
              <a:t>into bacteria</a:t>
            </a:r>
            <a:endParaRPr lang="th-TH" sz="1100" dirty="0"/>
          </a:p>
        </p:txBody>
      </p:sp>
      <p:cxnSp>
        <p:nvCxnSpPr>
          <p:cNvPr id="110" name="ตัวเชื่อมต่อหักมุม 109"/>
          <p:cNvCxnSpPr>
            <a:stCxn id="21" idx="3"/>
            <a:endCxn id="92" idx="1"/>
          </p:cNvCxnSpPr>
          <p:nvPr/>
        </p:nvCxnSpPr>
        <p:spPr>
          <a:xfrm flipV="1">
            <a:off x="4838515" y="1459337"/>
            <a:ext cx="1272973" cy="27306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กล่องข้อความ 82"/>
          <p:cNvSpPr txBox="1"/>
          <p:nvPr/>
        </p:nvSpPr>
        <p:spPr>
          <a:xfrm>
            <a:off x="1144605" y="719350"/>
            <a:ext cx="1659429" cy="64633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Gene design </a:t>
            </a:r>
            <a:b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</a:b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and synthesis </a:t>
            </a:r>
          </a:p>
        </p:txBody>
      </p:sp>
      <p:sp>
        <p:nvSpPr>
          <p:cNvPr id="97" name="กล่องข้อความ 96"/>
          <p:cNvSpPr txBox="1"/>
          <p:nvPr/>
        </p:nvSpPr>
        <p:spPr>
          <a:xfrm>
            <a:off x="1088252" y="2096608"/>
            <a:ext cx="1448718" cy="64633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Production </a:t>
            </a:r>
            <a:endParaRPr lang="en-US" altLang="ko-KR" dirty="0" smtClean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in bacteria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1187585" y="4166590"/>
            <a:ext cx="4464535" cy="883378"/>
            <a:chOff x="1187585" y="4166590"/>
            <a:chExt cx="4464535" cy="883378"/>
          </a:xfrm>
        </p:grpSpPr>
        <p:pic>
          <p:nvPicPr>
            <p:cNvPr id="77" name="Picture 2" descr="à¸à¸¥à¸à¸²à¸£à¸à¹à¸à¸«à¸²à¸£à¸¹à¸à¸ à¸²à¸à¸ªà¸³à¸«à¸£à¸±à¸ peptide 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75856" y="4166590"/>
              <a:ext cx="2255772" cy="6496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2" name="กล่องข้อความ 101"/>
            <p:cNvSpPr txBox="1"/>
            <p:nvPr/>
          </p:nvSpPr>
          <p:spPr>
            <a:xfrm>
              <a:off x="3210426" y="4680636"/>
              <a:ext cx="24416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Active Human peptide</a:t>
              </a:r>
              <a:endParaRPr lang="th-TH" dirty="0"/>
            </a:p>
          </p:txBody>
        </p:sp>
        <p:sp>
          <p:nvSpPr>
            <p:cNvPr id="122" name="กล่องข้อความ 121"/>
            <p:cNvSpPr txBox="1"/>
            <p:nvPr/>
          </p:nvSpPr>
          <p:spPr>
            <a:xfrm>
              <a:off x="1187585" y="4212394"/>
              <a:ext cx="1633781" cy="369332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/>
                <a:t>Active peptide</a:t>
              </a:r>
              <a:endParaRPr lang="th-TH" dirty="0"/>
            </a:p>
          </p:txBody>
        </p:sp>
      </p:grpSp>
      <p:grpSp>
        <p:nvGrpSpPr>
          <p:cNvPr id="2" name="กลุ่ม 1"/>
          <p:cNvGrpSpPr/>
          <p:nvPr/>
        </p:nvGrpSpPr>
        <p:grpSpPr>
          <a:xfrm>
            <a:off x="10413399" y="-170425"/>
            <a:ext cx="6696359" cy="4311325"/>
            <a:chOff x="-2268375" y="210391"/>
            <a:chExt cx="6696359" cy="4311325"/>
          </a:xfrm>
        </p:grpSpPr>
        <p:sp>
          <p:nvSpPr>
            <p:cNvPr id="126" name="สี่เหลี่ยมผืนผ้า 125"/>
            <p:cNvSpPr/>
            <p:nvPr/>
          </p:nvSpPr>
          <p:spPr>
            <a:xfrm>
              <a:off x="1645434" y="3145106"/>
              <a:ext cx="2782550" cy="1376610"/>
            </a:xfrm>
            <a:prstGeom prst="rect">
              <a:avLst/>
            </a:prstGeom>
            <a:noFill/>
            <a:ln w="762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grpSp>
          <p:nvGrpSpPr>
            <p:cNvPr id="123" name="กลุ่ม 122"/>
            <p:cNvGrpSpPr/>
            <p:nvPr/>
          </p:nvGrpSpPr>
          <p:grpSpPr>
            <a:xfrm>
              <a:off x="-2268375" y="210391"/>
              <a:ext cx="6632442" cy="4146942"/>
              <a:chOff x="-2428500" y="225462"/>
              <a:chExt cx="6632442" cy="4146942"/>
            </a:xfrm>
          </p:grpSpPr>
          <p:sp>
            <p:nvSpPr>
              <p:cNvPr id="5" name="วงรี 4"/>
              <p:cNvSpPr/>
              <p:nvPr/>
            </p:nvSpPr>
            <p:spPr>
              <a:xfrm>
                <a:off x="2637218" y="225462"/>
                <a:ext cx="768086" cy="72008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/>
              </a:p>
            </p:txBody>
          </p:sp>
          <p:sp>
            <p:nvSpPr>
              <p:cNvPr id="7" name="วงรี 6"/>
              <p:cNvSpPr/>
              <p:nvPr/>
            </p:nvSpPr>
            <p:spPr>
              <a:xfrm>
                <a:off x="2769526" y="354989"/>
                <a:ext cx="491761" cy="461027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/>
              </a:p>
            </p:txBody>
          </p:sp>
          <p:sp>
            <p:nvSpPr>
              <p:cNvPr id="9" name="Block Arc 88"/>
              <p:cNvSpPr/>
              <p:nvPr/>
            </p:nvSpPr>
            <p:spPr>
              <a:xfrm rot="16200000">
                <a:off x="2706828" y="254369"/>
                <a:ext cx="621563" cy="760783"/>
              </a:xfrm>
              <a:prstGeom prst="blockArc">
                <a:avLst>
                  <a:gd name="adj1" fmla="val 5457140"/>
                  <a:gd name="adj2" fmla="val 10602742"/>
                  <a:gd name="adj3" fmla="val 24194"/>
                </a:avLst>
              </a:prstGeom>
              <a:solidFill>
                <a:srgbClr val="EB494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ลูกศรขวา 10"/>
              <p:cNvSpPr/>
              <p:nvPr/>
            </p:nvSpPr>
            <p:spPr>
              <a:xfrm rot="5400000">
                <a:off x="2847388" y="1299728"/>
                <a:ext cx="347745" cy="240027"/>
              </a:xfrm>
              <a:prstGeom prst="rightArrow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/>
              </a:p>
            </p:txBody>
          </p:sp>
          <p:cxnSp>
            <p:nvCxnSpPr>
              <p:cNvPr id="14" name="ตัวเชื่อมต่อตรง 13"/>
              <p:cNvCxnSpPr/>
              <p:nvPr/>
            </p:nvCxnSpPr>
            <p:spPr>
              <a:xfrm flipH="1">
                <a:off x="2589212" y="1035756"/>
                <a:ext cx="312035" cy="657861"/>
              </a:xfrm>
              <a:prstGeom prst="line">
                <a:avLst/>
              </a:prstGeom>
              <a:ln>
                <a:prstDash val="dash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ตัวเชื่อมต่อตรง 14"/>
              <p:cNvCxnSpPr/>
              <p:nvPr/>
            </p:nvCxnSpPr>
            <p:spPr>
              <a:xfrm>
                <a:off x="3141274" y="1035756"/>
                <a:ext cx="324493" cy="657861"/>
              </a:xfrm>
              <a:prstGeom prst="line">
                <a:avLst/>
              </a:prstGeom>
              <a:ln>
                <a:prstDash val="dash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สี่เหลี่ยมผืนผ้า 19"/>
              <p:cNvSpPr/>
              <p:nvPr/>
            </p:nvSpPr>
            <p:spPr>
              <a:xfrm>
                <a:off x="2535353" y="1760758"/>
                <a:ext cx="960107" cy="144016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/>
              </a:p>
            </p:txBody>
          </p:sp>
          <p:sp>
            <p:nvSpPr>
              <p:cNvPr id="24" name="แผนผังลำดับงาน: สิ้นสุด 23"/>
              <p:cNvSpPr/>
              <p:nvPr/>
            </p:nvSpPr>
            <p:spPr>
              <a:xfrm>
                <a:off x="2115306" y="2114153"/>
                <a:ext cx="1800200" cy="720080"/>
              </a:xfrm>
              <a:prstGeom prst="flowChartTerminator">
                <a:avLst/>
              </a:prstGeom>
              <a:noFill/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/>
              </a:p>
            </p:txBody>
          </p:sp>
          <p:grpSp>
            <p:nvGrpSpPr>
              <p:cNvPr id="44" name="กลุ่ม 43"/>
              <p:cNvGrpSpPr/>
              <p:nvPr/>
            </p:nvGrpSpPr>
            <p:grpSpPr>
              <a:xfrm>
                <a:off x="2811756" y="2243680"/>
                <a:ext cx="491765" cy="461026"/>
                <a:chOff x="2870525" y="2551346"/>
                <a:chExt cx="768090" cy="720080"/>
              </a:xfrm>
            </p:grpSpPr>
            <p:sp>
              <p:nvSpPr>
                <p:cNvPr id="28" name="วงรี 27"/>
                <p:cNvSpPr/>
                <p:nvPr/>
              </p:nvSpPr>
              <p:spPr>
                <a:xfrm>
                  <a:off x="2870528" y="2551346"/>
                  <a:ext cx="768087" cy="720080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th-TH"/>
                </a:p>
              </p:txBody>
            </p:sp>
            <p:sp>
              <p:nvSpPr>
                <p:cNvPr id="29" name="วงรี 28"/>
                <p:cNvSpPr/>
                <p:nvPr/>
              </p:nvSpPr>
              <p:spPr>
                <a:xfrm>
                  <a:off x="3002835" y="2680873"/>
                  <a:ext cx="491761" cy="461027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th-TH"/>
                </a:p>
              </p:txBody>
            </p:sp>
            <p:sp>
              <p:nvSpPr>
                <p:cNvPr id="30" name="Block Arc 88"/>
                <p:cNvSpPr/>
                <p:nvPr/>
              </p:nvSpPr>
              <p:spPr>
                <a:xfrm rot="16200000">
                  <a:off x="2940135" y="2580253"/>
                  <a:ext cx="621563" cy="760783"/>
                </a:xfrm>
                <a:prstGeom prst="blockArc">
                  <a:avLst>
                    <a:gd name="adj1" fmla="val 5457140"/>
                    <a:gd name="adj2" fmla="val 10602742"/>
                    <a:gd name="adj3" fmla="val 24194"/>
                  </a:avLst>
                </a:prstGeom>
                <a:solidFill>
                  <a:srgbClr val="EB494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</p:grpSp>
          <p:pic>
            <p:nvPicPr>
              <p:cNvPr id="8194" name="Picture 2" descr="à¸à¸¥à¸à¸²à¸£à¸à¹à¸à¸«à¸²à¸£à¸¹à¸à¸ à¸²à¸à¸ªà¸³à¸«à¸£à¸±à¸ peptide png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98959" y="3323630"/>
                <a:ext cx="2255772" cy="64966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9" name="ลูกศรขวา 78"/>
              <p:cNvSpPr/>
              <p:nvPr/>
            </p:nvSpPr>
            <p:spPr>
              <a:xfrm rot="5400000">
                <a:off x="2852973" y="2973148"/>
                <a:ext cx="347745" cy="240027"/>
              </a:xfrm>
              <a:prstGeom prst="rightArrow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/>
              </a:p>
            </p:txBody>
          </p:sp>
          <p:sp>
            <p:nvSpPr>
              <p:cNvPr id="81" name="กล่องข้อความ 80"/>
              <p:cNvSpPr txBox="1"/>
              <p:nvPr/>
            </p:nvSpPr>
            <p:spPr>
              <a:xfrm>
                <a:off x="-2428500" y="1147591"/>
                <a:ext cx="1967274" cy="707886"/>
              </a:xfrm>
              <a:prstGeom prst="rect">
                <a:avLst/>
              </a:prstGeom>
              <a:solidFill>
                <a:schemeClr val="accent3">
                  <a:lumMod val="75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4000" dirty="0">
                    <a:solidFill>
                      <a:schemeClr val="bg1"/>
                    </a:solidFill>
                  </a:rPr>
                  <a:t>Our</a:t>
                </a:r>
                <a:r>
                  <a:rPr lang="en-US" sz="2000" dirty="0"/>
                  <a:t> </a:t>
                </a:r>
                <a:r>
                  <a:rPr lang="en-US" sz="2000" dirty="0">
                    <a:solidFill>
                      <a:schemeClr val="bg1">
                        <a:lumMod val="95000"/>
                      </a:schemeClr>
                    </a:solidFill>
                  </a:rPr>
                  <a:t>Method</a:t>
                </a:r>
                <a:endParaRPr lang="th-TH" sz="2000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  <p:sp>
            <p:nvSpPr>
              <p:cNvPr id="94" name="กล่องข้อความ 93"/>
              <p:cNvSpPr txBox="1"/>
              <p:nvPr/>
            </p:nvSpPr>
            <p:spPr>
              <a:xfrm>
                <a:off x="882638" y="1391426"/>
                <a:ext cx="74892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Gene</a:t>
                </a:r>
                <a:endParaRPr lang="th-TH" dirty="0"/>
              </a:p>
            </p:txBody>
          </p:sp>
          <p:sp>
            <p:nvSpPr>
              <p:cNvPr id="93" name="กล่องข้อความ 92"/>
              <p:cNvSpPr txBox="1"/>
              <p:nvPr/>
            </p:nvSpPr>
            <p:spPr>
              <a:xfrm>
                <a:off x="621555" y="1778216"/>
                <a:ext cx="122341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solidFill>
                      <a:srgbClr val="8B0F11"/>
                    </a:solidFill>
                  </a:rPr>
                  <a:t>Human peptide</a:t>
                </a:r>
                <a:endParaRPr lang="th-TH" sz="1200" dirty="0">
                  <a:solidFill>
                    <a:srgbClr val="8B0F11"/>
                  </a:solidFill>
                </a:endParaRPr>
              </a:p>
            </p:txBody>
          </p:sp>
          <p:sp>
            <p:nvSpPr>
              <p:cNvPr id="98" name="กล่องข้อความ 97"/>
              <p:cNvSpPr txBox="1"/>
              <p:nvPr/>
            </p:nvSpPr>
            <p:spPr>
              <a:xfrm>
                <a:off x="1253637" y="2552637"/>
                <a:ext cx="952505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100" dirty="0"/>
                  <a:t>Put gene </a:t>
                </a:r>
                <a:br>
                  <a:rPr lang="en-US" sz="1100" dirty="0"/>
                </a:br>
                <a:r>
                  <a:rPr lang="en-US" sz="1100" dirty="0"/>
                  <a:t>into bacteria</a:t>
                </a:r>
                <a:endParaRPr lang="th-TH" sz="1100" dirty="0"/>
              </a:p>
            </p:txBody>
          </p:sp>
          <p:sp>
            <p:nvSpPr>
              <p:cNvPr id="99" name="กล่องข้อความ 98"/>
              <p:cNvSpPr txBox="1"/>
              <p:nvPr/>
            </p:nvSpPr>
            <p:spPr>
              <a:xfrm>
                <a:off x="1762248" y="4003072"/>
                <a:ext cx="24416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Active Human peptide</a:t>
                </a:r>
                <a:endParaRPr lang="th-TH" dirty="0"/>
              </a:p>
            </p:txBody>
          </p:sp>
          <p:cxnSp>
            <p:nvCxnSpPr>
              <p:cNvPr id="113" name="ตัวเชื่อมต่อหักมุม 112"/>
              <p:cNvCxnSpPr>
                <a:stCxn id="20" idx="1"/>
                <a:endCxn id="94" idx="3"/>
              </p:cNvCxnSpPr>
              <p:nvPr/>
            </p:nvCxnSpPr>
            <p:spPr>
              <a:xfrm rot="10800000">
                <a:off x="1631561" y="1576092"/>
                <a:ext cx="903792" cy="256674"/>
              </a:xfrm>
              <a:prstGeom prst="bentConnector3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8" name="Chord 14"/>
            <p:cNvSpPr/>
            <p:nvPr/>
          </p:nvSpPr>
          <p:spPr>
            <a:xfrm>
              <a:off x="944599" y="3400031"/>
              <a:ext cx="913720" cy="882917"/>
            </a:xfrm>
            <a:custGeom>
              <a:avLst/>
              <a:gdLst/>
              <a:ahLst/>
              <a:cxnLst/>
              <a:rect l="l" t="t" r="r" b="b"/>
              <a:pathLst>
                <a:path w="2120980" h="2676504">
                  <a:moveTo>
                    <a:pt x="824057" y="2198115"/>
                  </a:moveTo>
                  <a:lnTo>
                    <a:pt x="824057" y="2229022"/>
                  </a:lnTo>
                  <a:lnTo>
                    <a:pt x="751177" y="2229022"/>
                  </a:lnTo>
                  <a:lnTo>
                    <a:pt x="751177" y="2510330"/>
                  </a:lnTo>
                  <a:lnTo>
                    <a:pt x="824057" y="2510330"/>
                  </a:lnTo>
                  <a:lnTo>
                    <a:pt x="824057" y="2541237"/>
                  </a:lnTo>
                  <a:lnTo>
                    <a:pt x="1298129" y="2541237"/>
                  </a:lnTo>
                  <a:lnTo>
                    <a:pt x="1298129" y="2510330"/>
                  </a:lnTo>
                  <a:lnTo>
                    <a:pt x="1371008" y="2510330"/>
                  </a:lnTo>
                  <a:lnTo>
                    <a:pt x="1371008" y="2229022"/>
                  </a:lnTo>
                  <a:lnTo>
                    <a:pt x="1298129" y="2229022"/>
                  </a:lnTo>
                  <a:lnTo>
                    <a:pt x="1298129" y="2198115"/>
                  </a:lnTo>
                  <a:close/>
                  <a:moveTo>
                    <a:pt x="1933495" y="134375"/>
                  </a:moveTo>
                  <a:cubicBezTo>
                    <a:pt x="1872496" y="128267"/>
                    <a:pt x="1778964" y="206162"/>
                    <a:pt x="1655092" y="316398"/>
                  </a:cubicBezTo>
                  <a:lnTo>
                    <a:pt x="1655092" y="762581"/>
                  </a:lnTo>
                  <a:lnTo>
                    <a:pt x="1651862" y="762581"/>
                  </a:lnTo>
                  <a:cubicBezTo>
                    <a:pt x="1647824" y="843406"/>
                    <a:pt x="1633793" y="920606"/>
                    <a:pt x="1611266" y="992211"/>
                  </a:cubicBezTo>
                  <a:cubicBezTo>
                    <a:pt x="1739269" y="1047184"/>
                    <a:pt x="1828260" y="986425"/>
                    <a:pt x="1895778" y="900656"/>
                  </a:cubicBezTo>
                  <a:cubicBezTo>
                    <a:pt x="1964561" y="813279"/>
                    <a:pt x="2016746" y="624382"/>
                    <a:pt x="2016490" y="465292"/>
                  </a:cubicBezTo>
                  <a:cubicBezTo>
                    <a:pt x="2023696" y="232949"/>
                    <a:pt x="1995287" y="140561"/>
                    <a:pt x="1933495" y="134375"/>
                  </a:cubicBezTo>
                  <a:close/>
                  <a:moveTo>
                    <a:pt x="187485" y="134375"/>
                  </a:moveTo>
                  <a:cubicBezTo>
                    <a:pt x="125693" y="140561"/>
                    <a:pt x="97284" y="232949"/>
                    <a:pt x="104490" y="465292"/>
                  </a:cubicBezTo>
                  <a:cubicBezTo>
                    <a:pt x="104234" y="624382"/>
                    <a:pt x="156419" y="813279"/>
                    <a:pt x="225202" y="900656"/>
                  </a:cubicBezTo>
                  <a:cubicBezTo>
                    <a:pt x="292944" y="986710"/>
                    <a:pt x="382303" y="1047587"/>
                    <a:pt x="511026" y="991745"/>
                  </a:cubicBezTo>
                  <a:cubicBezTo>
                    <a:pt x="488627" y="920189"/>
                    <a:pt x="474740" y="843131"/>
                    <a:pt x="470841" y="762581"/>
                  </a:cubicBezTo>
                  <a:lnTo>
                    <a:pt x="467092" y="762581"/>
                  </a:lnTo>
                  <a:lnTo>
                    <a:pt x="467092" y="317447"/>
                  </a:lnTo>
                  <a:cubicBezTo>
                    <a:pt x="342616" y="206663"/>
                    <a:pt x="248680" y="128248"/>
                    <a:pt x="187485" y="134375"/>
                  </a:cubicBezTo>
                  <a:close/>
                  <a:moveTo>
                    <a:pt x="171293" y="338"/>
                  </a:moveTo>
                  <a:cubicBezTo>
                    <a:pt x="267101" y="7324"/>
                    <a:pt x="383647" y="121035"/>
                    <a:pt x="467092" y="183917"/>
                  </a:cubicBezTo>
                  <a:lnTo>
                    <a:pt x="467092" y="127304"/>
                  </a:lnTo>
                  <a:cubicBezTo>
                    <a:pt x="446033" y="120339"/>
                    <a:pt x="431092" y="100383"/>
                    <a:pt x="431092" y="76938"/>
                  </a:cubicBezTo>
                  <a:cubicBezTo>
                    <a:pt x="431092" y="47115"/>
                    <a:pt x="455269" y="22938"/>
                    <a:pt x="485092" y="22938"/>
                  </a:cubicBezTo>
                  <a:lnTo>
                    <a:pt x="1637092" y="22938"/>
                  </a:lnTo>
                  <a:cubicBezTo>
                    <a:pt x="1666915" y="22938"/>
                    <a:pt x="1691092" y="47115"/>
                    <a:pt x="1691092" y="76938"/>
                  </a:cubicBezTo>
                  <a:cubicBezTo>
                    <a:pt x="1691092" y="100383"/>
                    <a:pt x="1676151" y="120339"/>
                    <a:pt x="1655092" y="127304"/>
                  </a:cubicBezTo>
                  <a:lnTo>
                    <a:pt x="1655092" y="182958"/>
                  </a:lnTo>
                  <a:cubicBezTo>
                    <a:pt x="1738474" y="119924"/>
                    <a:pt x="1854348" y="7289"/>
                    <a:pt x="1949687" y="338"/>
                  </a:cubicBezTo>
                  <a:cubicBezTo>
                    <a:pt x="2046947" y="-6754"/>
                    <a:pt x="2122836" y="96139"/>
                    <a:pt x="2120946" y="473736"/>
                  </a:cubicBezTo>
                  <a:cubicBezTo>
                    <a:pt x="2117166" y="673942"/>
                    <a:pt x="2058714" y="872497"/>
                    <a:pt x="1966316" y="974360"/>
                  </a:cubicBezTo>
                  <a:cubicBezTo>
                    <a:pt x="1875288" y="1074712"/>
                    <a:pt x="1740706" y="1159472"/>
                    <a:pt x="1574365" y="1087619"/>
                  </a:cubicBezTo>
                  <a:cubicBezTo>
                    <a:pt x="1498402" y="1256706"/>
                    <a:pt x="1371540" y="1383225"/>
                    <a:pt x="1220432" y="1434843"/>
                  </a:cubicBezTo>
                  <a:lnTo>
                    <a:pt x="1220432" y="1524098"/>
                  </a:lnTo>
                  <a:cubicBezTo>
                    <a:pt x="1242816" y="1529237"/>
                    <a:pt x="1259092" y="1549488"/>
                    <a:pt x="1259092" y="1573540"/>
                  </a:cubicBezTo>
                  <a:lnTo>
                    <a:pt x="1259092" y="1782216"/>
                  </a:lnTo>
                  <a:cubicBezTo>
                    <a:pt x="1259092" y="1806269"/>
                    <a:pt x="1242816" y="1826519"/>
                    <a:pt x="1220432" y="1831659"/>
                  </a:cubicBezTo>
                  <a:lnTo>
                    <a:pt x="1220432" y="1899972"/>
                  </a:lnTo>
                  <a:cubicBezTo>
                    <a:pt x="1220432" y="1908643"/>
                    <a:pt x="1218317" y="1916820"/>
                    <a:pt x="1214011" y="1923722"/>
                  </a:cubicBezTo>
                  <a:cubicBezTo>
                    <a:pt x="1480406" y="1939701"/>
                    <a:pt x="1673079" y="1996147"/>
                    <a:pt x="1682229" y="2062848"/>
                  </a:cubicBezTo>
                  <a:lnTo>
                    <a:pt x="1925188" y="2062848"/>
                  </a:lnTo>
                  <a:lnTo>
                    <a:pt x="1925188" y="2676504"/>
                  </a:lnTo>
                  <a:lnTo>
                    <a:pt x="196996" y="2676504"/>
                  </a:lnTo>
                  <a:lnTo>
                    <a:pt x="196996" y="2062848"/>
                  </a:lnTo>
                  <a:lnTo>
                    <a:pt x="427501" y="2062848"/>
                  </a:lnTo>
                  <a:cubicBezTo>
                    <a:pt x="436455" y="1995236"/>
                    <a:pt x="634470" y="1937990"/>
                    <a:pt x="907722" y="1923052"/>
                  </a:cubicBezTo>
                  <a:cubicBezTo>
                    <a:pt x="903729" y="1916275"/>
                    <a:pt x="901752" y="1908354"/>
                    <a:pt x="901752" y="1899972"/>
                  </a:cubicBezTo>
                  <a:lnTo>
                    <a:pt x="901752" y="1831659"/>
                  </a:lnTo>
                  <a:cubicBezTo>
                    <a:pt x="879369" y="1826519"/>
                    <a:pt x="863092" y="1806269"/>
                    <a:pt x="863092" y="1782216"/>
                  </a:cubicBezTo>
                  <a:lnTo>
                    <a:pt x="863092" y="1573540"/>
                  </a:lnTo>
                  <a:cubicBezTo>
                    <a:pt x="863092" y="1549488"/>
                    <a:pt x="879369" y="1529237"/>
                    <a:pt x="901752" y="1524098"/>
                  </a:cubicBezTo>
                  <a:lnTo>
                    <a:pt x="901752" y="1435225"/>
                  </a:lnTo>
                  <a:cubicBezTo>
                    <a:pt x="750211" y="1383280"/>
                    <a:pt x="623484" y="1256276"/>
                    <a:pt x="547795" y="1087211"/>
                  </a:cubicBezTo>
                  <a:cubicBezTo>
                    <a:pt x="380891" y="1159861"/>
                    <a:pt x="245901" y="1074942"/>
                    <a:pt x="154664" y="974360"/>
                  </a:cubicBezTo>
                  <a:cubicBezTo>
                    <a:pt x="62266" y="872497"/>
                    <a:pt x="3814" y="673942"/>
                    <a:pt x="34" y="473736"/>
                  </a:cubicBezTo>
                  <a:cubicBezTo>
                    <a:pt x="-1856" y="96139"/>
                    <a:pt x="74033" y="-6754"/>
                    <a:pt x="171293" y="33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1183594" y="3176247"/>
            <a:ext cx="5423236" cy="1036147"/>
            <a:chOff x="1183594" y="3176247"/>
            <a:chExt cx="5423236" cy="1036147"/>
          </a:xfrm>
        </p:grpSpPr>
        <p:grpSp>
          <p:nvGrpSpPr>
            <p:cNvPr id="75" name="กลุ่ม 74"/>
            <p:cNvGrpSpPr/>
            <p:nvPr/>
          </p:nvGrpSpPr>
          <p:grpSpPr>
            <a:xfrm>
              <a:off x="3663898" y="3176247"/>
              <a:ext cx="1419242" cy="819536"/>
              <a:chOff x="5143133" y="2943476"/>
              <a:chExt cx="1419242" cy="819536"/>
            </a:xfrm>
          </p:grpSpPr>
          <p:pic>
            <p:nvPicPr>
              <p:cNvPr id="78" name="Picture 2" descr="à¸à¸¥à¸à¸²à¸£à¸à¹à¸à¸«à¸²à¸£à¸¹à¸à¸ à¸²à¸à¸ªà¸³à¸«à¸£à¸±à¸ peptide png"/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9028" b="88889" l="0" r="528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513"/>
              <a:stretch/>
            </p:blipFill>
            <p:spPr bwMode="auto">
              <a:xfrm>
                <a:off x="5255902" y="2943476"/>
                <a:ext cx="1116298" cy="64966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6" name="Picture 2" descr="à¸à¸¥à¸à¸²à¸£à¸à¹à¸à¸«à¸²à¸£à¸¹à¸à¸ à¸²à¸à¸ªà¸³à¸«à¸£à¸±à¸ peptide png"/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9722" b="89583" l="44000" r="93800">
                            <a14:backgroundMark x1="46000" y1="41667" x2="44600" y2="3125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8652" r="2" b="245"/>
              <a:stretch/>
            </p:blipFill>
            <p:spPr bwMode="auto">
              <a:xfrm rot="21122457">
                <a:off x="5143133" y="3114940"/>
                <a:ext cx="1419242" cy="64807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82" name="ลูกศรขวา 81"/>
            <p:cNvSpPr/>
            <p:nvPr/>
          </p:nvSpPr>
          <p:spPr>
            <a:xfrm rot="5400000">
              <a:off x="4230109" y="3872399"/>
              <a:ext cx="347745" cy="240027"/>
            </a:xfrm>
            <a:prstGeom prst="rightArrow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01" name="กล่องข้อความ 100"/>
            <p:cNvSpPr txBox="1"/>
            <p:nvPr/>
          </p:nvSpPr>
          <p:spPr>
            <a:xfrm>
              <a:off x="4698935" y="3750729"/>
              <a:ext cx="190789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Use chemical or enzyme </a:t>
              </a:r>
              <a:br>
                <a:rPr lang="en-US" sz="1200" dirty="0"/>
              </a:br>
              <a:r>
                <a:rPr lang="en-US" sz="1200" dirty="0"/>
                <a:t>for reactive</a:t>
              </a:r>
              <a:endParaRPr lang="th-TH" sz="1200" dirty="0"/>
            </a:p>
          </p:txBody>
        </p:sp>
        <p:sp>
          <p:nvSpPr>
            <p:cNvPr id="70" name="กล่องข้อความ 69"/>
            <p:cNvSpPr txBox="1"/>
            <p:nvPr/>
          </p:nvSpPr>
          <p:spPr>
            <a:xfrm>
              <a:off x="1183594" y="3273432"/>
              <a:ext cx="2018566" cy="369332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/>
                <a:t>Peptide Activation</a:t>
              </a:r>
              <a:endParaRPr lang="th-TH" dirty="0"/>
            </a:p>
          </p:txBody>
        </p:sp>
      </p:grpSp>
      <p:sp>
        <p:nvSpPr>
          <p:cNvPr id="71" name="กล่องข้อความ 70"/>
          <p:cNvSpPr txBox="1"/>
          <p:nvPr/>
        </p:nvSpPr>
        <p:spPr>
          <a:xfrm>
            <a:off x="6228184" y="2397289"/>
            <a:ext cx="2915816" cy="769441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</a:rPr>
              <a:t>Our</a:t>
            </a:r>
            <a:r>
              <a:rPr lang="en-US" sz="2400" dirty="0"/>
              <a:t> 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Method</a:t>
            </a:r>
            <a:endParaRPr lang="th-TH" sz="24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2" name="สี่เหลี่ยมผืนผ้า 71"/>
          <p:cNvSpPr/>
          <p:nvPr/>
        </p:nvSpPr>
        <p:spPr>
          <a:xfrm>
            <a:off x="3177334" y="3219822"/>
            <a:ext cx="2455954" cy="962511"/>
          </a:xfrm>
          <a:prstGeom prst="rect">
            <a:avLst/>
          </a:prstGeom>
          <a:noFill/>
          <a:ln w="76200">
            <a:solidFill>
              <a:srgbClr val="FFC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73" name="Chord 14"/>
          <p:cNvSpPr/>
          <p:nvPr/>
        </p:nvSpPr>
        <p:spPr>
          <a:xfrm>
            <a:off x="5608477" y="3558611"/>
            <a:ext cx="985560" cy="952332"/>
          </a:xfrm>
          <a:custGeom>
            <a:avLst/>
            <a:gdLst/>
            <a:ahLst/>
            <a:cxnLst/>
            <a:rect l="l" t="t" r="r" b="b"/>
            <a:pathLst>
              <a:path w="2120980" h="2676504">
                <a:moveTo>
                  <a:pt x="824057" y="2198115"/>
                </a:moveTo>
                <a:lnTo>
                  <a:pt x="824057" y="2229022"/>
                </a:lnTo>
                <a:lnTo>
                  <a:pt x="751177" y="2229022"/>
                </a:lnTo>
                <a:lnTo>
                  <a:pt x="751177" y="2510330"/>
                </a:lnTo>
                <a:lnTo>
                  <a:pt x="824057" y="2510330"/>
                </a:lnTo>
                <a:lnTo>
                  <a:pt x="824057" y="2541237"/>
                </a:lnTo>
                <a:lnTo>
                  <a:pt x="1298129" y="2541237"/>
                </a:lnTo>
                <a:lnTo>
                  <a:pt x="1298129" y="2510330"/>
                </a:lnTo>
                <a:lnTo>
                  <a:pt x="1371008" y="2510330"/>
                </a:lnTo>
                <a:lnTo>
                  <a:pt x="1371008" y="2229022"/>
                </a:lnTo>
                <a:lnTo>
                  <a:pt x="1298129" y="2229022"/>
                </a:lnTo>
                <a:lnTo>
                  <a:pt x="1298129" y="2198115"/>
                </a:lnTo>
                <a:close/>
                <a:moveTo>
                  <a:pt x="1933495" y="134375"/>
                </a:moveTo>
                <a:cubicBezTo>
                  <a:pt x="1872496" y="128267"/>
                  <a:pt x="1778964" y="206162"/>
                  <a:pt x="1655092" y="316398"/>
                </a:cubicBezTo>
                <a:lnTo>
                  <a:pt x="1655092" y="762581"/>
                </a:lnTo>
                <a:lnTo>
                  <a:pt x="1651862" y="762581"/>
                </a:lnTo>
                <a:cubicBezTo>
                  <a:pt x="1647824" y="843406"/>
                  <a:pt x="1633793" y="920606"/>
                  <a:pt x="1611266" y="992211"/>
                </a:cubicBezTo>
                <a:cubicBezTo>
                  <a:pt x="1739269" y="1047184"/>
                  <a:pt x="1828260" y="986425"/>
                  <a:pt x="1895778" y="900656"/>
                </a:cubicBezTo>
                <a:cubicBezTo>
                  <a:pt x="1964561" y="813279"/>
                  <a:pt x="2016746" y="624382"/>
                  <a:pt x="2016490" y="465292"/>
                </a:cubicBezTo>
                <a:cubicBezTo>
                  <a:pt x="2023696" y="232949"/>
                  <a:pt x="1995287" y="140561"/>
                  <a:pt x="1933495" y="134375"/>
                </a:cubicBezTo>
                <a:close/>
                <a:moveTo>
                  <a:pt x="187485" y="134375"/>
                </a:moveTo>
                <a:cubicBezTo>
                  <a:pt x="125693" y="140561"/>
                  <a:pt x="97284" y="232949"/>
                  <a:pt x="104490" y="465292"/>
                </a:cubicBezTo>
                <a:cubicBezTo>
                  <a:pt x="104234" y="624382"/>
                  <a:pt x="156419" y="813279"/>
                  <a:pt x="225202" y="900656"/>
                </a:cubicBezTo>
                <a:cubicBezTo>
                  <a:pt x="292944" y="986710"/>
                  <a:pt x="382303" y="1047587"/>
                  <a:pt x="511026" y="991745"/>
                </a:cubicBezTo>
                <a:cubicBezTo>
                  <a:pt x="488627" y="920189"/>
                  <a:pt x="474740" y="843131"/>
                  <a:pt x="470841" y="762581"/>
                </a:cubicBezTo>
                <a:lnTo>
                  <a:pt x="467092" y="762581"/>
                </a:lnTo>
                <a:lnTo>
                  <a:pt x="467092" y="317447"/>
                </a:lnTo>
                <a:cubicBezTo>
                  <a:pt x="342616" y="206663"/>
                  <a:pt x="248680" y="128248"/>
                  <a:pt x="187485" y="134375"/>
                </a:cubicBezTo>
                <a:close/>
                <a:moveTo>
                  <a:pt x="171293" y="338"/>
                </a:moveTo>
                <a:cubicBezTo>
                  <a:pt x="267101" y="7324"/>
                  <a:pt x="383647" y="121035"/>
                  <a:pt x="467092" y="183917"/>
                </a:cubicBezTo>
                <a:lnTo>
                  <a:pt x="467092" y="127304"/>
                </a:lnTo>
                <a:cubicBezTo>
                  <a:pt x="446033" y="120339"/>
                  <a:pt x="431092" y="100383"/>
                  <a:pt x="431092" y="76938"/>
                </a:cubicBezTo>
                <a:cubicBezTo>
                  <a:pt x="431092" y="47115"/>
                  <a:pt x="455269" y="22938"/>
                  <a:pt x="485092" y="22938"/>
                </a:cubicBezTo>
                <a:lnTo>
                  <a:pt x="1637092" y="22938"/>
                </a:lnTo>
                <a:cubicBezTo>
                  <a:pt x="1666915" y="22938"/>
                  <a:pt x="1691092" y="47115"/>
                  <a:pt x="1691092" y="76938"/>
                </a:cubicBezTo>
                <a:cubicBezTo>
                  <a:pt x="1691092" y="100383"/>
                  <a:pt x="1676151" y="120339"/>
                  <a:pt x="1655092" y="127304"/>
                </a:cubicBezTo>
                <a:lnTo>
                  <a:pt x="1655092" y="182958"/>
                </a:lnTo>
                <a:cubicBezTo>
                  <a:pt x="1738474" y="119924"/>
                  <a:pt x="1854348" y="7289"/>
                  <a:pt x="1949687" y="338"/>
                </a:cubicBezTo>
                <a:cubicBezTo>
                  <a:pt x="2046947" y="-6754"/>
                  <a:pt x="2122836" y="96139"/>
                  <a:pt x="2120946" y="473736"/>
                </a:cubicBezTo>
                <a:cubicBezTo>
                  <a:pt x="2117166" y="673942"/>
                  <a:pt x="2058714" y="872497"/>
                  <a:pt x="1966316" y="974360"/>
                </a:cubicBezTo>
                <a:cubicBezTo>
                  <a:pt x="1875288" y="1074712"/>
                  <a:pt x="1740706" y="1159472"/>
                  <a:pt x="1574365" y="1087619"/>
                </a:cubicBezTo>
                <a:cubicBezTo>
                  <a:pt x="1498402" y="1256706"/>
                  <a:pt x="1371540" y="1383225"/>
                  <a:pt x="1220432" y="1434843"/>
                </a:cubicBezTo>
                <a:lnTo>
                  <a:pt x="1220432" y="1524098"/>
                </a:lnTo>
                <a:cubicBezTo>
                  <a:pt x="1242816" y="1529237"/>
                  <a:pt x="1259092" y="1549488"/>
                  <a:pt x="1259092" y="1573540"/>
                </a:cubicBezTo>
                <a:lnTo>
                  <a:pt x="1259092" y="1782216"/>
                </a:lnTo>
                <a:cubicBezTo>
                  <a:pt x="1259092" y="1806269"/>
                  <a:pt x="1242816" y="1826519"/>
                  <a:pt x="1220432" y="1831659"/>
                </a:cubicBezTo>
                <a:lnTo>
                  <a:pt x="1220432" y="1899972"/>
                </a:lnTo>
                <a:cubicBezTo>
                  <a:pt x="1220432" y="1908643"/>
                  <a:pt x="1218317" y="1916820"/>
                  <a:pt x="1214011" y="1923722"/>
                </a:cubicBezTo>
                <a:cubicBezTo>
                  <a:pt x="1480406" y="1939701"/>
                  <a:pt x="1673079" y="1996147"/>
                  <a:pt x="1682229" y="2062848"/>
                </a:cubicBezTo>
                <a:lnTo>
                  <a:pt x="1925188" y="2062848"/>
                </a:lnTo>
                <a:lnTo>
                  <a:pt x="1925188" y="2676504"/>
                </a:lnTo>
                <a:lnTo>
                  <a:pt x="196996" y="2676504"/>
                </a:lnTo>
                <a:lnTo>
                  <a:pt x="196996" y="2062848"/>
                </a:lnTo>
                <a:lnTo>
                  <a:pt x="427501" y="2062848"/>
                </a:lnTo>
                <a:cubicBezTo>
                  <a:pt x="436455" y="1995236"/>
                  <a:pt x="634470" y="1937990"/>
                  <a:pt x="907722" y="1923052"/>
                </a:cubicBezTo>
                <a:cubicBezTo>
                  <a:pt x="903729" y="1916275"/>
                  <a:pt x="901752" y="1908354"/>
                  <a:pt x="901752" y="1899972"/>
                </a:cubicBezTo>
                <a:lnTo>
                  <a:pt x="901752" y="1831659"/>
                </a:lnTo>
                <a:cubicBezTo>
                  <a:pt x="879369" y="1826519"/>
                  <a:pt x="863092" y="1806269"/>
                  <a:pt x="863092" y="1782216"/>
                </a:cubicBezTo>
                <a:lnTo>
                  <a:pt x="863092" y="1573540"/>
                </a:lnTo>
                <a:cubicBezTo>
                  <a:pt x="863092" y="1549488"/>
                  <a:pt x="879369" y="1529237"/>
                  <a:pt x="901752" y="1524098"/>
                </a:cubicBezTo>
                <a:lnTo>
                  <a:pt x="901752" y="1435225"/>
                </a:lnTo>
                <a:cubicBezTo>
                  <a:pt x="750211" y="1383280"/>
                  <a:pt x="623484" y="1256276"/>
                  <a:pt x="547795" y="1087211"/>
                </a:cubicBezTo>
                <a:cubicBezTo>
                  <a:pt x="380891" y="1159861"/>
                  <a:pt x="245901" y="1074942"/>
                  <a:pt x="154664" y="974360"/>
                </a:cubicBezTo>
                <a:cubicBezTo>
                  <a:pt x="62266" y="872497"/>
                  <a:pt x="3814" y="673942"/>
                  <a:pt x="34" y="473736"/>
                </a:cubicBezTo>
                <a:cubicBezTo>
                  <a:pt x="-1856" y="96139"/>
                  <a:pt x="74033" y="-6754"/>
                  <a:pt x="171293" y="3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9" name="สี่เหลี่ยมผืนผ้า 1"/>
          <p:cNvSpPr/>
          <p:nvPr/>
        </p:nvSpPr>
        <p:spPr>
          <a:xfrm>
            <a:off x="3055441" y="0"/>
            <a:ext cx="3316759" cy="560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60" name="สี่เหลี่ยมผืนผ้า 2"/>
          <p:cNvSpPr/>
          <p:nvPr/>
        </p:nvSpPr>
        <p:spPr>
          <a:xfrm>
            <a:off x="0" y="5020022"/>
            <a:ext cx="9144000" cy="12347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846836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2.34568E-6 L 1.66667E-6 -0.18488 " pathEditMode="relative" rAng="0" ptsTypes="AA">
                                      <p:cBhvr>
                                        <p:cTn id="12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9259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55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7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animBg="1"/>
      <p:bldP spid="72" grpId="0" animBg="1"/>
      <p:bldP spid="7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Flowchart: Process 1"/>
          <p:cNvSpPr/>
          <p:nvPr/>
        </p:nvSpPr>
        <p:spPr>
          <a:xfrm>
            <a:off x="5518676" y="662330"/>
            <a:ext cx="3028912" cy="3299169"/>
          </a:xfrm>
          <a:custGeom>
            <a:avLst/>
            <a:gdLst/>
            <a:ahLst/>
            <a:cxnLst/>
            <a:rect l="l" t="t" r="r" b="b"/>
            <a:pathLst>
              <a:path w="3028912" h="3299169">
                <a:moveTo>
                  <a:pt x="1641209" y="3086442"/>
                </a:moveTo>
                <a:lnTo>
                  <a:pt x="1952594" y="3129183"/>
                </a:lnTo>
                <a:lnTo>
                  <a:pt x="1400144" y="3299169"/>
                </a:lnTo>
                <a:close/>
                <a:moveTo>
                  <a:pt x="503425" y="2375354"/>
                </a:moveTo>
                <a:lnTo>
                  <a:pt x="2201597" y="2821669"/>
                </a:lnTo>
                <a:lnTo>
                  <a:pt x="488910" y="2934154"/>
                </a:lnTo>
                <a:close/>
                <a:moveTo>
                  <a:pt x="2990797" y="0"/>
                </a:moveTo>
                <a:cubicBezTo>
                  <a:pt x="3003606" y="889071"/>
                  <a:pt x="3016103" y="1777929"/>
                  <a:pt x="3028912" y="2667000"/>
                </a:cubicBezTo>
                <a:lnTo>
                  <a:pt x="0" y="2266950"/>
                </a:lnTo>
                <a:cubicBezTo>
                  <a:pt x="82479" y="1536619"/>
                  <a:pt x="69982" y="1206551"/>
                  <a:pt x="152461" y="476220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Isosceles Triangle 2"/>
          <p:cNvSpPr/>
          <p:nvPr/>
        </p:nvSpPr>
        <p:spPr>
          <a:xfrm rot="19084485">
            <a:off x="5890997" y="2188821"/>
            <a:ext cx="1555534" cy="1990548"/>
          </a:xfrm>
          <a:custGeom>
            <a:avLst/>
            <a:gdLst/>
            <a:ahLst/>
            <a:cxnLst/>
            <a:rect l="l" t="t" r="r" b="b"/>
            <a:pathLst>
              <a:path w="1555534" h="1990548">
                <a:moveTo>
                  <a:pt x="1167166" y="1768171"/>
                </a:moveTo>
                <a:lnTo>
                  <a:pt x="971399" y="1990548"/>
                </a:lnTo>
                <a:lnTo>
                  <a:pt x="0" y="845993"/>
                </a:lnTo>
                <a:close/>
                <a:moveTo>
                  <a:pt x="83463" y="0"/>
                </a:moveTo>
                <a:lnTo>
                  <a:pt x="1555534" y="1731248"/>
                </a:lnTo>
                <a:lnTo>
                  <a:pt x="1355774" y="1939065"/>
                </a:lnTo>
                <a:close/>
              </a:path>
            </a:pathLst>
          </a:custGeom>
          <a:solidFill>
            <a:srgbClr val="C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6" name="Group 55"/>
          <p:cNvGrpSpPr/>
          <p:nvPr/>
        </p:nvGrpSpPr>
        <p:grpSpPr>
          <a:xfrm>
            <a:off x="808907" y="1885645"/>
            <a:ext cx="3266787" cy="2834246"/>
            <a:chOff x="762000" y="1669691"/>
            <a:chExt cx="3266787" cy="2834246"/>
          </a:xfrm>
        </p:grpSpPr>
        <p:sp>
          <p:nvSpPr>
            <p:cNvPr id="57" name="Rectangle 16"/>
            <p:cNvSpPr/>
            <p:nvPr/>
          </p:nvSpPr>
          <p:spPr>
            <a:xfrm>
              <a:off x="762000" y="1989337"/>
              <a:ext cx="3124200" cy="2514600"/>
            </a:xfrm>
            <a:custGeom>
              <a:avLst/>
              <a:gdLst>
                <a:gd name="connsiteX0" fmla="*/ 0 w 3124200"/>
                <a:gd name="connsiteY0" fmla="*/ 0 h 2514600"/>
                <a:gd name="connsiteX1" fmla="*/ 3124200 w 3124200"/>
                <a:gd name="connsiteY1" fmla="*/ 0 h 2514600"/>
                <a:gd name="connsiteX2" fmla="*/ 3124200 w 3124200"/>
                <a:gd name="connsiteY2" fmla="*/ 2514600 h 2514600"/>
                <a:gd name="connsiteX3" fmla="*/ 0 w 3124200"/>
                <a:gd name="connsiteY3" fmla="*/ 2514600 h 2514600"/>
                <a:gd name="connsiteX4" fmla="*/ 0 w 3124200"/>
                <a:gd name="connsiteY4" fmla="*/ 0 h 2514600"/>
                <a:gd name="connsiteX0" fmla="*/ 0 w 3124200"/>
                <a:gd name="connsiteY0" fmla="*/ 0 h 2514600"/>
                <a:gd name="connsiteX1" fmla="*/ 3124200 w 3124200"/>
                <a:gd name="connsiteY1" fmla="*/ 290286 h 2514600"/>
                <a:gd name="connsiteX2" fmla="*/ 3124200 w 3124200"/>
                <a:gd name="connsiteY2" fmla="*/ 2514600 h 2514600"/>
                <a:gd name="connsiteX3" fmla="*/ 0 w 3124200"/>
                <a:gd name="connsiteY3" fmla="*/ 2514600 h 2514600"/>
                <a:gd name="connsiteX4" fmla="*/ 0 w 3124200"/>
                <a:gd name="connsiteY4" fmla="*/ 0 h 2514600"/>
                <a:gd name="connsiteX0" fmla="*/ 0 w 3124200"/>
                <a:gd name="connsiteY0" fmla="*/ 0 h 2514600"/>
                <a:gd name="connsiteX1" fmla="*/ 3124200 w 3124200"/>
                <a:gd name="connsiteY1" fmla="*/ 290286 h 2514600"/>
                <a:gd name="connsiteX2" fmla="*/ 3066143 w 3124200"/>
                <a:gd name="connsiteY2" fmla="*/ 2122715 h 2514600"/>
                <a:gd name="connsiteX3" fmla="*/ 0 w 3124200"/>
                <a:gd name="connsiteY3" fmla="*/ 2514600 h 2514600"/>
                <a:gd name="connsiteX4" fmla="*/ 0 w 3124200"/>
                <a:gd name="connsiteY4" fmla="*/ 0 h 251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24200" h="2514600">
                  <a:moveTo>
                    <a:pt x="0" y="0"/>
                  </a:moveTo>
                  <a:lnTo>
                    <a:pt x="3124200" y="290286"/>
                  </a:lnTo>
                  <a:lnTo>
                    <a:pt x="3066143" y="2122715"/>
                  </a:lnTo>
                  <a:lnTo>
                    <a:pt x="0" y="2514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Flowchart: Merge 17"/>
            <p:cNvSpPr/>
            <p:nvPr/>
          </p:nvSpPr>
          <p:spPr>
            <a:xfrm rot="17780407">
              <a:off x="3031713" y="1551265"/>
              <a:ext cx="408017" cy="1287923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5000 w 10000"/>
                <a:gd name="connsiteY2" fmla="*/ 10000 h 10000"/>
                <a:gd name="connsiteX3" fmla="*/ 0 w 10000"/>
                <a:gd name="connsiteY3" fmla="*/ 0 h 10000"/>
                <a:gd name="connsiteX0" fmla="*/ 0 w 5000"/>
                <a:gd name="connsiteY0" fmla="*/ 4346 h 14346"/>
                <a:gd name="connsiteX1" fmla="*/ 4701 w 5000"/>
                <a:gd name="connsiteY1" fmla="*/ 0 h 14346"/>
                <a:gd name="connsiteX2" fmla="*/ 5000 w 5000"/>
                <a:gd name="connsiteY2" fmla="*/ 14346 h 14346"/>
                <a:gd name="connsiteX3" fmla="*/ 0 w 5000"/>
                <a:gd name="connsiteY3" fmla="*/ 4346 h 14346"/>
                <a:gd name="connsiteX0" fmla="*/ 0 w 11620"/>
                <a:gd name="connsiteY0" fmla="*/ 900 h 10000"/>
                <a:gd name="connsiteX1" fmla="*/ 11022 w 11620"/>
                <a:gd name="connsiteY1" fmla="*/ 0 h 10000"/>
                <a:gd name="connsiteX2" fmla="*/ 11620 w 11620"/>
                <a:gd name="connsiteY2" fmla="*/ 10000 h 10000"/>
                <a:gd name="connsiteX3" fmla="*/ 0 w 11620"/>
                <a:gd name="connsiteY3" fmla="*/ 900 h 10000"/>
                <a:gd name="connsiteX0" fmla="*/ 0 w 11534"/>
                <a:gd name="connsiteY0" fmla="*/ 1602 h 10000"/>
                <a:gd name="connsiteX1" fmla="*/ 10936 w 11534"/>
                <a:gd name="connsiteY1" fmla="*/ 0 h 10000"/>
                <a:gd name="connsiteX2" fmla="*/ 11534 w 11534"/>
                <a:gd name="connsiteY2" fmla="*/ 10000 h 10000"/>
                <a:gd name="connsiteX3" fmla="*/ 0 w 11534"/>
                <a:gd name="connsiteY3" fmla="*/ 1602 h 10000"/>
                <a:gd name="connsiteX0" fmla="*/ 0 w 11534"/>
                <a:gd name="connsiteY0" fmla="*/ 1420 h 9818"/>
                <a:gd name="connsiteX1" fmla="*/ 11030 w 11534"/>
                <a:gd name="connsiteY1" fmla="*/ 0 h 9818"/>
                <a:gd name="connsiteX2" fmla="*/ 11534 w 11534"/>
                <a:gd name="connsiteY2" fmla="*/ 9818 h 9818"/>
                <a:gd name="connsiteX3" fmla="*/ 0 w 11534"/>
                <a:gd name="connsiteY3" fmla="*/ 1420 h 9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534" h="9818">
                  <a:moveTo>
                    <a:pt x="0" y="1420"/>
                  </a:moveTo>
                  <a:lnTo>
                    <a:pt x="11030" y="0"/>
                  </a:lnTo>
                  <a:cubicBezTo>
                    <a:pt x="11230" y="3333"/>
                    <a:pt x="11334" y="6485"/>
                    <a:pt x="11534" y="9818"/>
                  </a:cubicBezTo>
                  <a:lnTo>
                    <a:pt x="0" y="1420"/>
                  </a:lnTo>
                  <a:close/>
                </a:path>
              </a:pathLst>
            </a:custGeom>
            <a:solidFill>
              <a:srgbClr val="3278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Flowchart: Merge 17"/>
            <p:cNvSpPr/>
            <p:nvPr/>
          </p:nvSpPr>
          <p:spPr>
            <a:xfrm rot="15907275">
              <a:off x="3242020" y="1168535"/>
              <a:ext cx="285612" cy="1287923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5000 w 10000"/>
                <a:gd name="connsiteY2" fmla="*/ 10000 h 10000"/>
                <a:gd name="connsiteX3" fmla="*/ 0 w 10000"/>
                <a:gd name="connsiteY3" fmla="*/ 0 h 10000"/>
                <a:gd name="connsiteX0" fmla="*/ 0 w 5000"/>
                <a:gd name="connsiteY0" fmla="*/ 4346 h 14346"/>
                <a:gd name="connsiteX1" fmla="*/ 4701 w 5000"/>
                <a:gd name="connsiteY1" fmla="*/ 0 h 14346"/>
                <a:gd name="connsiteX2" fmla="*/ 5000 w 5000"/>
                <a:gd name="connsiteY2" fmla="*/ 14346 h 14346"/>
                <a:gd name="connsiteX3" fmla="*/ 0 w 5000"/>
                <a:gd name="connsiteY3" fmla="*/ 4346 h 14346"/>
                <a:gd name="connsiteX0" fmla="*/ 0 w 11620"/>
                <a:gd name="connsiteY0" fmla="*/ 900 h 10000"/>
                <a:gd name="connsiteX1" fmla="*/ 11022 w 11620"/>
                <a:gd name="connsiteY1" fmla="*/ 0 h 10000"/>
                <a:gd name="connsiteX2" fmla="*/ 11620 w 11620"/>
                <a:gd name="connsiteY2" fmla="*/ 10000 h 10000"/>
                <a:gd name="connsiteX3" fmla="*/ 0 w 11620"/>
                <a:gd name="connsiteY3" fmla="*/ 900 h 10000"/>
                <a:gd name="connsiteX0" fmla="*/ 0 w 11534"/>
                <a:gd name="connsiteY0" fmla="*/ 1602 h 10000"/>
                <a:gd name="connsiteX1" fmla="*/ 10936 w 11534"/>
                <a:gd name="connsiteY1" fmla="*/ 0 h 10000"/>
                <a:gd name="connsiteX2" fmla="*/ 11534 w 11534"/>
                <a:gd name="connsiteY2" fmla="*/ 10000 h 10000"/>
                <a:gd name="connsiteX3" fmla="*/ 0 w 11534"/>
                <a:gd name="connsiteY3" fmla="*/ 1602 h 10000"/>
                <a:gd name="connsiteX0" fmla="*/ 0 w 11534"/>
                <a:gd name="connsiteY0" fmla="*/ 1420 h 9818"/>
                <a:gd name="connsiteX1" fmla="*/ 11030 w 11534"/>
                <a:gd name="connsiteY1" fmla="*/ 0 h 9818"/>
                <a:gd name="connsiteX2" fmla="*/ 11534 w 11534"/>
                <a:gd name="connsiteY2" fmla="*/ 9818 h 9818"/>
                <a:gd name="connsiteX3" fmla="*/ 0 w 11534"/>
                <a:gd name="connsiteY3" fmla="*/ 1420 h 9818"/>
                <a:gd name="connsiteX0" fmla="*/ 0 w 7000"/>
                <a:gd name="connsiteY0" fmla="*/ 3563 h 10000"/>
                <a:gd name="connsiteX1" fmla="*/ 6563 w 7000"/>
                <a:gd name="connsiteY1" fmla="*/ 0 h 10000"/>
                <a:gd name="connsiteX2" fmla="*/ 7000 w 7000"/>
                <a:gd name="connsiteY2" fmla="*/ 10000 h 10000"/>
                <a:gd name="connsiteX3" fmla="*/ 0 w 7000"/>
                <a:gd name="connsiteY3" fmla="*/ 3563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00" h="10000">
                  <a:moveTo>
                    <a:pt x="0" y="3563"/>
                  </a:moveTo>
                  <a:lnTo>
                    <a:pt x="6563" y="0"/>
                  </a:lnTo>
                  <a:cubicBezTo>
                    <a:pt x="6736" y="3395"/>
                    <a:pt x="6827" y="6605"/>
                    <a:pt x="7000" y="10000"/>
                  </a:cubicBezTo>
                  <a:lnTo>
                    <a:pt x="0" y="3563"/>
                  </a:ln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229212" y="129173"/>
            <a:ext cx="4685577" cy="576064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Cost of production</a:t>
            </a:r>
          </a:p>
        </p:txBody>
      </p:sp>
      <p:sp>
        <p:nvSpPr>
          <p:cNvPr id="2" name="สี่เหลี่ยมผืนผ้า 1"/>
          <p:cNvSpPr/>
          <p:nvPr/>
        </p:nvSpPr>
        <p:spPr>
          <a:xfrm>
            <a:off x="3055441" y="0"/>
            <a:ext cx="3316759" cy="560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" name="สี่เหลี่ยมผืนผ้า 2"/>
          <p:cNvSpPr/>
          <p:nvPr/>
        </p:nvSpPr>
        <p:spPr>
          <a:xfrm>
            <a:off x="0" y="5020022"/>
            <a:ext cx="9144000" cy="12347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2" name="TextBox 65"/>
          <p:cNvSpPr txBox="1"/>
          <p:nvPr/>
        </p:nvSpPr>
        <p:spPr>
          <a:xfrm>
            <a:off x="4577075" y="3997391"/>
            <a:ext cx="4183378" cy="70788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Price of </a:t>
            </a:r>
            <a:r>
              <a:rPr lang="en-US" altLang="ko-KR" sz="20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our innovation</a:t>
            </a: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/>
            </a:r>
            <a:b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</a:b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by protein engineering</a:t>
            </a:r>
          </a:p>
        </p:txBody>
      </p:sp>
      <p:sp>
        <p:nvSpPr>
          <p:cNvPr id="24" name="TextBox 9"/>
          <p:cNvSpPr txBox="1"/>
          <p:nvPr/>
        </p:nvSpPr>
        <p:spPr>
          <a:xfrm>
            <a:off x="5820161" y="1508267"/>
            <a:ext cx="255532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b="1" dirty="0">
                <a:latin typeface="Arial" pitchFamily="34" charset="0"/>
                <a:cs typeface="Arial" pitchFamily="34" charset="0"/>
              </a:rPr>
              <a:t>$469</a:t>
            </a:r>
            <a:endParaRPr lang="en-US" sz="3600" b="1" dirty="0">
              <a:latin typeface="Century Gothic" panose="020B0502020202020204" pitchFamily="34" charset="0"/>
            </a:endParaRPr>
          </a:p>
          <a:p>
            <a:pPr algn="ctr"/>
            <a:r>
              <a:rPr lang="en-US" altLang="ko-KR" sz="3600" b="1" dirty="0">
                <a:latin typeface="Arial" pitchFamily="34" charset="0"/>
                <a:cs typeface="Arial" pitchFamily="34" charset="0"/>
              </a:rPr>
              <a:t> </a:t>
            </a:r>
          </a:p>
        </p:txBody>
      </p:sp>
      <p:sp>
        <p:nvSpPr>
          <p:cNvPr id="40" name="TextBox 36"/>
          <p:cNvSpPr txBox="1"/>
          <p:nvPr/>
        </p:nvSpPr>
        <p:spPr>
          <a:xfrm>
            <a:off x="1061879" y="1082079"/>
            <a:ext cx="53103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Price of peptides produced </a:t>
            </a:r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/>
            </a:r>
            <a:b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</a:br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by other processes</a:t>
            </a:r>
          </a:p>
        </p:txBody>
      </p:sp>
      <p:grpSp>
        <p:nvGrpSpPr>
          <p:cNvPr id="64" name="Group 63"/>
          <p:cNvGrpSpPr/>
          <p:nvPr/>
        </p:nvGrpSpPr>
        <p:grpSpPr>
          <a:xfrm>
            <a:off x="808907" y="1885645"/>
            <a:ext cx="3266787" cy="2834246"/>
            <a:chOff x="762000" y="1669691"/>
            <a:chExt cx="3266787" cy="2834246"/>
          </a:xfrm>
          <a:solidFill>
            <a:schemeClr val="bg1">
              <a:lumMod val="85000"/>
            </a:schemeClr>
          </a:solidFill>
        </p:grpSpPr>
        <p:sp>
          <p:nvSpPr>
            <p:cNvPr id="65" name="Rectangle 16"/>
            <p:cNvSpPr/>
            <p:nvPr/>
          </p:nvSpPr>
          <p:spPr>
            <a:xfrm>
              <a:off x="762000" y="1989337"/>
              <a:ext cx="3124200" cy="2514600"/>
            </a:xfrm>
            <a:custGeom>
              <a:avLst/>
              <a:gdLst>
                <a:gd name="connsiteX0" fmla="*/ 0 w 3124200"/>
                <a:gd name="connsiteY0" fmla="*/ 0 h 2514600"/>
                <a:gd name="connsiteX1" fmla="*/ 3124200 w 3124200"/>
                <a:gd name="connsiteY1" fmla="*/ 0 h 2514600"/>
                <a:gd name="connsiteX2" fmla="*/ 3124200 w 3124200"/>
                <a:gd name="connsiteY2" fmla="*/ 2514600 h 2514600"/>
                <a:gd name="connsiteX3" fmla="*/ 0 w 3124200"/>
                <a:gd name="connsiteY3" fmla="*/ 2514600 h 2514600"/>
                <a:gd name="connsiteX4" fmla="*/ 0 w 3124200"/>
                <a:gd name="connsiteY4" fmla="*/ 0 h 2514600"/>
                <a:gd name="connsiteX0" fmla="*/ 0 w 3124200"/>
                <a:gd name="connsiteY0" fmla="*/ 0 h 2514600"/>
                <a:gd name="connsiteX1" fmla="*/ 3124200 w 3124200"/>
                <a:gd name="connsiteY1" fmla="*/ 290286 h 2514600"/>
                <a:gd name="connsiteX2" fmla="*/ 3124200 w 3124200"/>
                <a:gd name="connsiteY2" fmla="*/ 2514600 h 2514600"/>
                <a:gd name="connsiteX3" fmla="*/ 0 w 3124200"/>
                <a:gd name="connsiteY3" fmla="*/ 2514600 h 2514600"/>
                <a:gd name="connsiteX4" fmla="*/ 0 w 3124200"/>
                <a:gd name="connsiteY4" fmla="*/ 0 h 2514600"/>
                <a:gd name="connsiteX0" fmla="*/ 0 w 3124200"/>
                <a:gd name="connsiteY0" fmla="*/ 0 h 2514600"/>
                <a:gd name="connsiteX1" fmla="*/ 3124200 w 3124200"/>
                <a:gd name="connsiteY1" fmla="*/ 290286 h 2514600"/>
                <a:gd name="connsiteX2" fmla="*/ 3066143 w 3124200"/>
                <a:gd name="connsiteY2" fmla="*/ 2122715 h 2514600"/>
                <a:gd name="connsiteX3" fmla="*/ 0 w 3124200"/>
                <a:gd name="connsiteY3" fmla="*/ 2514600 h 2514600"/>
                <a:gd name="connsiteX4" fmla="*/ 0 w 3124200"/>
                <a:gd name="connsiteY4" fmla="*/ 0 h 251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24200" h="2514600">
                  <a:moveTo>
                    <a:pt x="0" y="0"/>
                  </a:moveTo>
                  <a:lnTo>
                    <a:pt x="3124200" y="290286"/>
                  </a:lnTo>
                  <a:lnTo>
                    <a:pt x="3066143" y="2122715"/>
                  </a:lnTo>
                  <a:lnTo>
                    <a:pt x="0" y="251460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Flowchart: Merge 17"/>
            <p:cNvSpPr/>
            <p:nvPr/>
          </p:nvSpPr>
          <p:spPr>
            <a:xfrm rot="17780407">
              <a:off x="3031713" y="1551265"/>
              <a:ext cx="408017" cy="1287923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5000 w 10000"/>
                <a:gd name="connsiteY2" fmla="*/ 10000 h 10000"/>
                <a:gd name="connsiteX3" fmla="*/ 0 w 10000"/>
                <a:gd name="connsiteY3" fmla="*/ 0 h 10000"/>
                <a:gd name="connsiteX0" fmla="*/ 0 w 5000"/>
                <a:gd name="connsiteY0" fmla="*/ 4346 h 14346"/>
                <a:gd name="connsiteX1" fmla="*/ 4701 w 5000"/>
                <a:gd name="connsiteY1" fmla="*/ 0 h 14346"/>
                <a:gd name="connsiteX2" fmla="*/ 5000 w 5000"/>
                <a:gd name="connsiteY2" fmla="*/ 14346 h 14346"/>
                <a:gd name="connsiteX3" fmla="*/ 0 w 5000"/>
                <a:gd name="connsiteY3" fmla="*/ 4346 h 14346"/>
                <a:gd name="connsiteX0" fmla="*/ 0 w 11620"/>
                <a:gd name="connsiteY0" fmla="*/ 900 h 10000"/>
                <a:gd name="connsiteX1" fmla="*/ 11022 w 11620"/>
                <a:gd name="connsiteY1" fmla="*/ 0 h 10000"/>
                <a:gd name="connsiteX2" fmla="*/ 11620 w 11620"/>
                <a:gd name="connsiteY2" fmla="*/ 10000 h 10000"/>
                <a:gd name="connsiteX3" fmla="*/ 0 w 11620"/>
                <a:gd name="connsiteY3" fmla="*/ 900 h 10000"/>
                <a:gd name="connsiteX0" fmla="*/ 0 w 11534"/>
                <a:gd name="connsiteY0" fmla="*/ 1602 h 10000"/>
                <a:gd name="connsiteX1" fmla="*/ 10936 w 11534"/>
                <a:gd name="connsiteY1" fmla="*/ 0 h 10000"/>
                <a:gd name="connsiteX2" fmla="*/ 11534 w 11534"/>
                <a:gd name="connsiteY2" fmla="*/ 10000 h 10000"/>
                <a:gd name="connsiteX3" fmla="*/ 0 w 11534"/>
                <a:gd name="connsiteY3" fmla="*/ 1602 h 10000"/>
                <a:gd name="connsiteX0" fmla="*/ 0 w 11534"/>
                <a:gd name="connsiteY0" fmla="*/ 1420 h 9818"/>
                <a:gd name="connsiteX1" fmla="*/ 11030 w 11534"/>
                <a:gd name="connsiteY1" fmla="*/ 0 h 9818"/>
                <a:gd name="connsiteX2" fmla="*/ 11534 w 11534"/>
                <a:gd name="connsiteY2" fmla="*/ 9818 h 9818"/>
                <a:gd name="connsiteX3" fmla="*/ 0 w 11534"/>
                <a:gd name="connsiteY3" fmla="*/ 1420 h 9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534" h="9818">
                  <a:moveTo>
                    <a:pt x="0" y="1420"/>
                  </a:moveTo>
                  <a:lnTo>
                    <a:pt x="11030" y="0"/>
                  </a:lnTo>
                  <a:cubicBezTo>
                    <a:pt x="11230" y="3333"/>
                    <a:pt x="11334" y="6485"/>
                    <a:pt x="11534" y="9818"/>
                  </a:cubicBezTo>
                  <a:lnTo>
                    <a:pt x="0" y="142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Flowchart: Merge 17"/>
            <p:cNvSpPr/>
            <p:nvPr/>
          </p:nvSpPr>
          <p:spPr>
            <a:xfrm rot="15907275">
              <a:off x="3242020" y="1168535"/>
              <a:ext cx="285612" cy="1287923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5000 w 10000"/>
                <a:gd name="connsiteY2" fmla="*/ 10000 h 10000"/>
                <a:gd name="connsiteX3" fmla="*/ 0 w 10000"/>
                <a:gd name="connsiteY3" fmla="*/ 0 h 10000"/>
                <a:gd name="connsiteX0" fmla="*/ 0 w 5000"/>
                <a:gd name="connsiteY0" fmla="*/ 4346 h 14346"/>
                <a:gd name="connsiteX1" fmla="*/ 4701 w 5000"/>
                <a:gd name="connsiteY1" fmla="*/ 0 h 14346"/>
                <a:gd name="connsiteX2" fmla="*/ 5000 w 5000"/>
                <a:gd name="connsiteY2" fmla="*/ 14346 h 14346"/>
                <a:gd name="connsiteX3" fmla="*/ 0 w 5000"/>
                <a:gd name="connsiteY3" fmla="*/ 4346 h 14346"/>
                <a:gd name="connsiteX0" fmla="*/ 0 w 11620"/>
                <a:gd name="connsiteY0" fmla="*/ 900 h 10000"/>
                <a:gd name="connsiteX1" fmla="*/ 11022 w 11620"/>
                <a:gd name="connsiteY1" fmla="*/ 0 h 10000"/>
                <a:gd name="connsiteX2" fmla="*/ 11620 w 11620"/>
                <a:gd name="connsiteY2" fmla="*/ 10000 h 10000"/>
                <a:gd name="connsiteX3" fmla="*/ 0 w 11620"/>
                <a:gd name="connsiteY3" fmla="*/ 900 h 10000"/>
                <a:gd name="connsiteX0" fmla="*/ 0 w 11534"/>
                <a:gd name="connsiteY0" fmla="*/ 1602 h 10000"/>
                <a:gd name="connsiteX1" fmla="*/ 10936 w 11534"/>
                <a:gd name="connsiteY1" fmla="*/ 0 h 10000"/>
                <a:gd name="connsiteX2" fmla="*/ 11534 w 11534"/>
                <a:gd name="connsiteY2" fmla="*/ 10000 h 10000"/>
                <a:gd name="connsiteX3" fmla="*/ 0 w 11534"/>
                <a:gd name="connsiteY3" fmla="*/ 1602 h 10000"/>
                <a:gd name="connsiteX0" fmla="*/ 0 w 11534"/>
                <a:gd name="connsiteY0" fmla="*/ 1420 h 9818"/>
                <a:gd name="connsiteX1" fmla="*/ 11030 w 11534"/>
                <a:gd name="connsiteY1" fmla="*/ 0 h 9818"/>
                <a:gd name="connsiteX2" fmla="*/ 11534 w 11534"/>
                <a:gd name="connsiteY2" fmla="*/ 9818 h 9818"/>
                <a:gd name="connsiteX3" fmla="*/ 0 w 11534"/>
                <a:gd name="connsiteY3" fmla="*/ 1420 h 9818"/>
                <a:gd name="connsiteX0" fmla="*/ 0 w 7000"/>
                <a:gd name="connsiteY0" fmla="*/ 3563 h 10000"/>
                <a:gd name="connsiteX1" fmla="*/ 6563 w 7000"/>
                <a:gd name="connsiteY1" fmla="*/ 0 h 10000"/>
                <a:gd name="connsiteX2" fmla="*/ 7000 w 7000"/>
                <a:gd name="connsiteY2" fmla="*/ 10000 h 10000"/>
                <a:gd name="connsiteX3" fmla="*/ 0 w 7000"/>
                <a:gd name="connsiteY3" fmla="*/ 3563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00" h="10000">
                  <a:moveTo>
                    <a:pt x="0" y="3563"/>
                  </a:moveTo>
                  <a:lnTo>
                    <a:pt x="6563" y="0"/>
                  </a:lnTo>
                  <a:cubicBezTo>
                    <a:pt x="6736" y="3395"/>
                    <a:pt x="6827" y="6605"/>
                    <a:pt x="7000" y="10000"/>
                  </a:cubicBezTo>
                  <a:lnTo>
                    <a:pt x="0" y="356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1" name="TextBox 9"/>
          <p:cNvSpPr txBox="1"/>
          <p:nvPr/>
        </p:nvSpPr>
        <p:spPr>
          <a:xfrm>
            <a:off x="1020602" y="2692874"/>
            <a:ext cx="25553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$</a:t>
            </a:r>
            <a:r>
              <a:rPr lang="en-US" altLang="ko-KR" sz="6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1,869</a:t>
            </a:r>
            <a:r>
              <a:rPr lang="en-US" sz="6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 </a:t>
            </a:r>
            <a:r>
              <a:rPr lang="en-US" altLang="ko-KR" sz="6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endParaRPr lang="en-US" altLang="ko-KR" sz="2800" b="1" dirty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42" name="Picture 13"/>
          <p:cNvPicPr>
            <a:picLocks noChangeAspect="1"/>
          </p:cNvPicPr>
          <p:nvPr/>
        </p:nvPicPr>
        <p:blipFill rotWithShape="1">
          <a:blip r:embed="rId3"/>
          <a:srcRect l="35676" r="3605" b="77026"/>
          <a:stretch/>
        </p:blipFill>
        <p:spPr>
          <a:xfrm>
            <a:off x="1324897" y="4002423"/>
            <a:ext cx="940473" cy="287827"/>
          </a:xfrm>
          <a:prstGeom prst="rect">
            <a:avLst/>
          </a:prstGeom>
        </p:spPr>
      </p:pic>
      <p:pic>
        <p:nvPicPr>
          <p:cNvPr id="43" name="รูปภาพ 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8266" y="3991084"/>
            <a:ext cx="813585" cy="299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628315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5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2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2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สี่เหลี่ยมผืนผ้า 1"/>
          <p:cNvSpPr/>
          <p:nvPr/>
        </p:nvSpPr>
        <p:spPr>
          <a:xfrm>
            <a:off x="3055441" y="0"/>
            <a:ext cx="3316759" cy="560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" name="Rectangle 2"/>
          <p:cNvSpPr/>
          <p:nvPr/>
        </p:nvSpPr>
        <p:spPr>
          <a:xfrm>
            <a:off x="-123268" y="-146709"/>
            <a:ext cx="417132" cy="14762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6" name="Rectangle 5"/>
          <p:cNvSpPr/>
          <p:nvPr/>
        </p:nvSpPr>
        <p:spPr>
          <a:xfrm>
            <a:off x="10188624" y="1205929"/>
            <a:ext cx="2274432" cy="252028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6" name="กลุ่ม 55"/>
          <p:cNvGrpSpPr/>
          <p:nvPr/>
        </p:nvGrpSpPr>
        <p:grpSpPr>
          <a:xfrm>
            <a:off x="467544" y="124830"/>
            <a:ext cx="8526638" cy="669945"/>
            <a:chOff x="12329074" y="9095143"/>
            <a:chExt cx="30354766" cy="3247040"/>
          </a:xfrm>
          <a:solidFill>
            <a:srgbClr val="C00000"/>
          </a:solidFill>
        </p:grpSpPr>
        <p:sp>
          <p:nvSpPr>
            <p:cNvPr id="58" name="เครื่องหมายบั้ง 57"/>
            <p:cNvSpPr/>
            <p:nvPr/>
          </p:nvSpPr>
          <p:spPr>
            <a:xfrm>
              <a:off x="12329074" y="9095143"/>
              <a:ext cx="17224387" cy="3247040"/>
            </a:xfrm>
            <a:prstGeom prst="chevron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>
                <a:solidFill>
                  <a:schemeClr val="tx1"/>
                </a:solidFill>
              </a:endParaRPr>
            </a:p>
          </p:txBody>
        </p:sp>
        <p:sp>
          <p:nvSpPr>
            <p:cNvPr id="59" name="เครื่องหมายบั้ง 58"/>
            <p:cNvSpPr/>
            <p:nvPr/>
          </p:nvSpPr>
          <p:spPr>
            <a:xfrm rot="10800000">
              <a:off x="25459454" y="9121664"/>
              <a:ext cx="17224386" cy="3209628"/>
            </a:xfrm>
            <a:prstGeom prst="chevron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>
                <a:solidFill>
                  <a:schemeClr val="tx1"/>
                </a:solidFill>
              </a:endParaRPr>
            </a:p>
          </p:txBody>
        </p:sp>
      </p:grpSp>
      <p:sp>
        <p:nvSpPr>
          <p:cNvPr id="44" name="Text Placeholder 3"/>
          <p:cNvSpPr txBox="1">
            <a:spLocks/>
          </p:cNvSpPr>
          <p:nvPr/>
        </p:nvSpPr>
        <p:spPr>
          <a:xfrm>
            <a:off x="953379" y="186894"/>
            <a:ext cx="7876289" cy="576064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b="1" dirty="0">
                <a:solidFill>
                  <a:schemeClr val="bg1"/>
                </a:solidFill>
              </a:rPr>
              <a:t>Competitive advantages of innovation</a:t>
            </a:r>
          </a:p>
        </p:txBody>
      </p:sp>
      <p:sp>
        <p:nvSpPr>
          <p:cNvPr id="137" name="TextBox 32"/>
          <p:cNvSpPr txBox="1"/>
          <p:nvPr/>
        </p:nvSpPr>
        <p:spPr>
          <a:xfrm>
            <a:off x="11073806" y="3133864"/>
            <a:ext cx="1415903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400" b="1" dirty="0">
                <a:solidFill>
                  <a:srgbClr val="40484B"/>
                </a:solidFill>
                <a:latin typeface="Century Gothic" panose="020B0502020202020204" pitchFamily="34" charset="0"/>
              </a:rPr>
              <a:t>Affordable</a:t>
            </a:r>
          </a:p>
        </p:txBody>
      </p:sp>
      <p:sp>
        <p:nvSpPr>
          <p:cNvPr id="138" name="TextBox 33"/>
          <p:cNvSpPr txBox="1"/>
          <p:nvPr/>
        </p:nvSpPr>
        <p:spPr>
          <a:xfrm>
            <a:off x="11099220" y="2264627"/>
            <a:ext cx="1177914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400" b="1" dirty="0">
                <a:solidFill>
                  <a:srgbClr val="40484B"/>
                </a:solidFill>
                <a:latin typeface="Century Gothic" panose="020B0502020202020204" pitchFamily="34" charset="0"/>
              </a:rPr>
              <a:t>Human </a:t>
            </a:r>
            <a:br>
              <a:rPr lang="en-US" sz="1400" b="1" dirty="0">
                <a:solidFill>
                  <a:srgbClr val="40484B"/>
                </a:solidFill>
                <a:latin typeface="Century Gothic" panose="020B0502020202020204" pitchFamily="34" charset="0"/>
              </a:rPr>
            </a:br>
            <a:r>
              <a:rPr lang="en-US" sz="1400" b="1" dirty="0">
                <a:solidFill>
                  <a:srgbClr val="40484B"/>
                </a:solidFill>
                <a:latin typeface="Century Gothic" panose="020B0502020202020204" pitchFamily="34" charset="0"/>
              </a:rPr>
              <a:t>safety</a:t>
            </a:r>
            <a:endParaRPr lang="th-TH" sz="1400" b="1" dirty="0">
              <a:solidFill>
                <a:srgbClr val="40484B"/>
              </a:solidFill>
              <a:latin typeface="Century Gothic" panose="020B0502020202020204" pitchFamily="34" charset="0"/>
            </a:endParaRPr>
          </a:p>
        </p:txBody>
      </p:sp>
      <p:sp>
        <p:nvSpPr>
          <p:cNvPr id="139" name="TextBox 34"/>
          <p:cNvSpPr txBox="1"/>
          <p:nvPr/>
        </p:nvSpPr>
        <p:spPr>
          <a:xfrm>
            <a:off x="10910083" y="1452211"/>
            <a:ext cx="1668947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400" b="1" dirty="0">
                <a:solidFill>
                  <a:srgbClr val="40484B"/>
                </a:solidFill>
                <a:latin typeface="Century Gothic" panose="020B0502020202020204" pitchFamily="34" charset="0"/>
              </a:rPr>
              <a:t>Environmental </a:t>
            </a:r>
            <a:br>
              <a:rPr lang="en-US" sz="1400" b="1" dirty="0">
                <a:solidFill>
                  <a:srgbClr val="40484B"/>
                </a:solidFill>
                <a:latin typeface="Century Gothic" panose="020B0502020202020204" pitchFamily="34" charset="0"/>
              </a:rPr>
            </a:br>
            <a:r>
              <a:rPr lang="en-US" sz="1400" b="1" dirty="0">
                <a:solidFill>
                  <a:srgbClr val="40484B"/>
                </a:solidFill>
                <a:latin typeface="Century Gothic" panose="020B0502020202020204" pitchFamily="34" charset="0"/>
              </a:rPr>
              <a:t>friendly</a:t>
            </a:r>
            <a:endParaRPr lang="th-TH" sz="1400" b="1" dirty="0">
              <a:solidFill>
                <a:srgbClr val="40484B"/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125" name="กลุ่ม 124"/>
          <p:cNvGrpSpPr/>
          <p:nvPr/>
        </p:nvGrpSpPr>
        <p:grpSpPr>
          <a:xfrm rot="16200000">
            <a:off x="10345722" y="2980357"/>
            <a:ext cx="602551" cy="607081"/>
            <a:chOff x="10862635" y="32140322"/>
            <a:chExt cx="3302156" cy="3263578"/>
          </a:xfrm>
        </p:grpSpPr>
        <p:sp>
          <p:nvSpPr>
            <p:cNvPr id="144" name="วงรี 143"/>
            <p:cNvSpPr/>
            <p:nvPr/>
          </p:nvSpPr>
          <p:spPr>
            <a:xfrm>
              <a:off x="10862635" y="32140322"/>
              <a:ext cx="3302156" cy="3263578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084E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pic>
          <p:nvPicPr>
            <p:cNvPr id="145" name="รูปภาพ 144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273" t="18951" r="8214" b="6205"/>
            <a:stretch/>
          </p:blipFill>
          <p:spPr>
            <a:xfrm rot="5400000">
              <a:off x="11101158" y="32509921"/>
              <a:ext cx="2873512" cy="2525653"/>
            </a:xfrm>
            <a:prstGeom prst="ellipse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grpSp>
        <p:nvGrpSpPr>
          <p:cNvPr id="126" name="กลุ่ม 125"/>
          <p:cNvGrpSpPr/>
          <p:nvPr/>
        </p:nvGrpSpPr>
        <p:grpSpPr>
          <a:xfrm rot="16200000">
            <a:off x="10321727" y="2157646"/>
            <a:ext cx="639547" cy="618074"/>
            <a:chOff x="9997692" y="35839849"/>
            <a:chExt cx="3302156" cy="3263578"/>
          </a:xfrm>
        </p:grpSpPr>
        <p:sp>
          <p:nvSpPr>
            <p:cNvPr id="142" name="วงรี 141"/>
            <p:cNvSpPr/>
            <p:nvPr/>
          </p:nvSpPr>
          <p:spPr>
            <a:xfrm>
              <a:off x="9997692" y="35839849"/>
              <a:ext cx="3302156" cy="3263578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084E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pic>
          <p:nvPicPr>
            <p:cNvPr id="143" name="รูปภาพ 142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956" t="12957" r="13336" b="15225"/>
            <a:stretch/>
          </p:blipFill>
          <p:spPr>
            <a:xfrm rot="5400000">
              <a:off x="10206606" y="36162747"/>
              <a:ext cx="2754151" cy="2699989"/>
            </a:xfrm>
            <a:prstGeom prst="ellipse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grpSp>
        <p:nvGrpSpPr>
          <p:cNvPr id="23" name="กลุ่ม 22"/>
          <p:cNvGrpSpPr/>
          <p:nvPr/>
        </p:nvGrpSpPr>
        <p:grpSpPr>
          <a:xfrm>
            <a:off x="-6909405" y="4146610"/>
            <a:ext cx="5634073" cy="2476191"/>
            <a:chOff x="3735727" y="1321501"/>
            <a:chExt cx="5634073" cy="2476191"/>
          </a:xfrm>
        </p:grpSpPr>
        <p:sp>
          <p:nvSpPr>
            <p:cNvPr id="152" name="สี่เหลี่ยมผืนผ้า 151"/>
            <p:cNvSpPr/>
            <p:nvPr/>
          </p:nvSpPr>
          <p:spPr>
            <a:xfrm>
              <a:off x="4050676" y="1321501"/>
              <a:ext cx="5319124" cy="247619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en-US" sz="1600" b="1" dirty="0">
                  <a:solidFill>
                    <a:srgbClr val="C01D2E"/>
                  </a:solidFill>
                  <a:latin typeface="Century Gothic" panose="020B0502020202020204" pitchFamily="34" charset="0"/>
                </a:rPr>
                <a:t>Non-chemical</a:t>
              </a:r>
              <a:r>
                <a:rPr lang="en-US" sz="1600" b="1" dirty="0">
                  <a:solidFill>
                    <a:srgbClr val="40484B"/>
                  </a:solidFill>
                  <a:latin typeface="Century Gothic" panose="020B0502020202020204" pitchFamily="34" charset="0"/>
                </a:rPr>
                <a:t> biomolecule</a:t>
              </a:r>
            </a:p>
            <a:p>
              <a:pPr>
                <a:lnSpc>
                  <a:spcPct val="200000"/>
                </a:lnSpc>
              </a:pPr>
              <a:r>
                <a:rPr lang="en-US" sz="1600" b="1" dirty="0">
                  <a:solidFill>
                    <a:srgbClr val="C01D2E"/>
                  </a:solidFill>
                  <a:latin typeface="Century Gothic" panose="020B0502020202020204" pitchFamily="34" charset="0"/>
                </a:rPr>
                <a:t>Gram +/– </a:t>
              </a:r>
              <a:r>
                <a:rPr lang="en-US" sz="1600" b="1" dirty="0">
                  <a:solidFill>
                    <a:srgbClr val="40484B"/>
                  </a:solidFill>
                  <a:latin typeface="Century Gothic" panose="020B0502020202020204" pitchFamily="34" charset="0"/>
                </a:rPr>
                <a:t>bacterial inhibition</a:t>
              </a:r>
            </a:p>
            <a:p>
              <a:pPr>
                <a:lnSpc>
                  <a:spcPct val="200000"/>
                </a:lnSpc>
              </a:pPr>
              <a:r>
                <a:rPr lang="en-US" sz="1600" b="1" dirty="0">
                  <a:solidFill>
                    <a:srgbClr val="40484B"/>
                  </a:solidFill>
                  <a:latin typeface="Century Gothic" panose="020B0502020202020204" pitchFamily="34" charset="0"/>
                </a:rPr>
                <a:t>Avoidance of </a:t>
              </a:r>
              <a:r>
                <a:rPr lang="en-US" sz="1600" b="1" dirty="0">
                  <a:solidFill>
                    <a:srgbClr val="C01D2E"/>
                  </a:solidFill>
                  <a:latin typeface="Century Gothic" panose="020B0502020202020204" pitchFamily="34" charset="0"/>
                </a:rPr>
                <a:t>drug resistance </a:t>
              </a:r>
              <a:r>
                <a:rPr lang="en-US" sz="1600" b="1" dirty="0">
                  <a:solidFill>
                    <a:srgbClr val="40484B"/>
                  </a:solidFill>
                  <a:latin typeface="Century Gothic" panose="020B0502020202020204" pitchFamily="34" charset="0"/>
                </a:rPr>
                <a:t>and </a:t>
              </a:r>
              <a:r>
                <a:rPr lang="en-US" sz="1600" b="1" dirty="0">
                  <a:solidFill>
                    <a:srgbClr val="C01D2E"/>
                  </a:solidFill>
                  <a:latin typeface="Century Gothic" panose="020B0502020202020204" pitchFamily="34" charset="0"/>
                </a:rPr>
                <a:t>trade barrier</a:t>
              </a:r>
            </a:p>
            <a:p>
              <a:pPr>
                <a:lnSpc>
                  <a:spcPct val="200000"/>
                </a:lnSpc>
              </a:pPr>
              <a:r>
                <a:rPr lang="en-US" sz="1600" b="1" dirty="0">
                  <a:solidFill>
                    <a:srgbClr val="C01D2E"/>
                  </a:solidFill>
                  <a:latin typeface="Century Gothic" panose="020B0502020202020204" pitchFamily="34" charset="0"/>
                </a:rPr>
                <a:t>Acceptance</a:t>
              </a:r>
              <a:r>
                <a:rPr lang="en-US" sz="1600" b="1" dirty="0">
                  <a:solidFill>
                    <a:srgbClr val="40484B"/>
                  </a:solidFill>
                  <a:latin typeface="Century Gothic" panose="020B0502020202020204" pitchFamily="34" charset="0"/>
                </a:rPr>
                <a:t> concerning consumers</a:t>
              </a:r>
            </a:p>
            <a:p>
              <a:pPr>
                <a:lnSpc>
                  <a:spcPct val="200000"/>
                </a:lnSpc>
              </a:pPr>
              <a:r>
                <a:rPr lang="en-US" sz="1600" b="1" dirty="0">
                  <a:solidFill>
                    <a:srgbClr val="C01D2E"/>
                  </a:solidFill>
                  <a:latin typeface="Century Gothic" panose="020B0502020202020204" pitchFamily="34" charset="0"/>
                </a:rPr>
                <a:t>Low possibility </a:t>
              </a:r>
              <a:r>
                <a:rPr lang="en-US" sz="1600" b="1" dirty="0">
                  <a:solidFill>
                    <a:srgbClr val="40484B"/>
                  </a:solidFill>
                  <a:latin typeface="Century Gothic" panose="020B0502020202020204" pitchFamily="34" charset="0"/>
                </a:rPr>
                <a:t>unpleasant immune response </a:t>
              </a:r>
            </a:p>
          </p:txBody>
        </p:sp>
        <p:pic>
          <p:nvPicPr>
            <p:cNvPr id="18" name="รูปภาพ 1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35727" y="1415027"/>
              <a:ext cx="503242" cy="428938"/>
            </a:xfrm>
            <a:prstGeom prst="rect">
              <a:avLst/>
            </a:prstGeom>
          </p:spPr>
        </p:pic>
        <p:pic>
          <p:nvPicPr>
            <p:cNvPr id="155" name="รูปภาพ 15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40873" y="1922193"/>
              <a:ext cx="503242" cy="428938"/>
            </a:xfrm>
            <a:prstGeom prst="rect">
              <a:avLst/>
            </a:prstGeom>
          </p:spPr>
        </p:pic>
        <p:pic>
          <p:nvPicPr>
            <p:cNvPr id="156" name="รูปภาพ 15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55685" y="2351131"/>
              <a:ext cx="503242" cy="428938"/>
            </a:xfrm>
            <a:prstGeom prst="rect">
              <a:avLst/>
            </a:prstGeom>
          </p:spPr>
        </p:pic>
        <p:pic>
          <p:nvPicPr>
            <p:cNvPr id="157" name="รูปภาพ 15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57241" y="2858297"/>
              <a:ext cx="503242" cy="428938"/>
            </a:xfrm>
            <a:prstGeom prst="rect">
              <a:avLst/>
            </a:prstGeom>
          </p:spPr>
        </p:pic>
        <p:pic>
          <p:nvPicPr>
            <p:cNvPr id="158" name="รูปภาพ 15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55938" y="3290345"/>
              <a:ext cx="503242" cy="428938"/>
            </a:xfrm>
            <a:prstGeom prst="rect">
              <a:avLst/>
            </a:prstGeom>
          </p:spPr>
        </p:pic>
      </p:grpSp>
      <p:sp>
        <p:nvSpPr>
          <p:cNvPr id="159" name="TextBox 105"/>
          <p:cNvSpPr txBox="1"/>
          <p:nvPr/>
        </p:nvSpPr>
        <p:spPr>
          <a:xfrm>
            <a:off x="-5221282" y="3496641"/>
            <a:ext cx="37087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C01D2E"/>
                </a:solidFill>
              </a:rPr>
              <a:t>Human peptide</a:t>
            </a:r>
            <a:endParaRPr lang="th-TH" sz="2800" b="1" dirty="0">
              <a:solidFill>
                <a:srgbClr val="C01D2E"/>
              </a:solidFill>
            </a:endParaRPr>
          </a:p>
        </p:txBody>
      </p:sp>
      <p:grpSp>
        <p:nvGrpSpPr>
          <p:cNvPr id="89" name="กลุ่ม 88"/>
          <p:cNvGrpSpPr/>
          <p:nvPr/>
        </p:nvGrpSpPr>
        <p:grpSpPr>
          <a:xfrm>
            <a:off x="-4118907" y="485298"/>
            <a:ext cx="2662669" cy="2497324"/>
            <a:chOff x="18238181" y="22039308"/>
            <a:chExt cx="8092175" cy="7589682"/>
          </a:xfrm>
        </p:grpSpPr>
        <p:grpSp>
          <p:nvGrpSpPr>
            <p:cNvPr id="94" name="กลุ่ม 93"/>
            <p:cNvGrpSpPr/>
            <p:nvPr/>
          </p:nvGrpSpPr>
          <p:grpSpPr>
            <a:xfrm>
              <a:off x="18238181" y="22039308"/>
              <a:ext cx="8092175" cy="7589682"/>
              <a:chOff x="1508978" y="631694"/>
              <a:chExt cx="5806221" cy="5806222"/>
            </a:xfrm>
          </p:grpSpPr>
          <p:grpSp>
            <p:nvGrpSpPr>
              <p:cNvPr id="109" name="กลุ่ม 108"/>
              <p:cNvGrpSpPr/>
              <p:nvPr/>
            </p:nvGrpSpPr>
            <p:grpSpPr>
              <a:xfrm>
                <a:off x="1508978" y="631694"/>
                <a:ext cx="5806221" cy="5806222"/>
                <a:chOff x="2977559" y="950348"/>
                <a:chExt cx="5806221" cy="5806222"/>
              </a:xfrm>
            </p:grpSpPr>
            <p:pic>
              <p:nvPicPr>
                <p:cNvPr id="115" name="รูปภาพ 114"/>
                <p:cNvPicPr>
                  <a:picLocks noChangeAspect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977559" y="950348"/>
                  <a:ext cx="5806221" cy="5806222"/>
                </a:xfrm>
                <a:prstGeom prst="rect">
                  <a:avLst/>
                </a:prstGeom>
              </p:spPr>
            </p:pic>
            <p:pic>
              <p:nvPicPr>
                <p:cNvPr id="117" name="รูปภาพ 116"/>
                <p:cNvPicPr>
                  <a:picLocks noChangeAspect="1"/>
                </p:cNvPicPr>
                <p:nvPr/>
              </p:nvPicPr>
              <p:blipFill rotWithShape="1">
                <a:blip r:embed="rId7" cstate="print">
                  <a:extLst>
                    <a:ext uri="{BEBA8EAE-BF5A-486C-A8C5-ECC9F3942E4B}">
                      <a14:imgProps xmlns:a14="http://schemas.microsoft.com/office/drawing/2010/main">
                        <a14:imgLayer r:embed="rId8">
                          <a14:imgEffect>
                            <a14:backgroundRemoval t="27604" b="90000" l="10000" r="9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6428" t="28173" r="27573" b="45227"/>
                <a:stretch/>
              </p:blipFill>
              <p:spPr>
                <a:xfrm rot="4174072">
                  <a:off x="5430784" y="1386429"/>
                  <a:ext cx="899771" cy="427391"/>
                </a:xfrm>
                <a:prstGeom prst="rect">
                  <a:avLst/>
                </a:prstGeom>
              </p:spPr>
            </p:pic>
          </p:grpSp>
          <p:sp>
            <p:nvSpPr>
              <p:cNvPr id="110" name="ดาว 4 แฉก 109"/>
              <p:cNvSpPr/>
              <p:nvPr/>
            </p:nvSpPr>
            <p:spPr>
              <a:xfrm>
                <a:off x="3383900" y="1362016"/>
                <a:ext cx="382345" cy="415637"/>
              </a:xfrm>
              <a:prstGeom prst="star4">
                <a:avLst/>
              </a:prstGeom>
              <a:solidFill>
                <a:srgbClr val="FEC200"/>
              </a:solidFill>
              <a:ln>
                <a:solidFill>
                  <a:srgbClr val="FEC2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 sz="1000"/>
              </a:p>
            </p:txBody>
          </p:sp>
          <p:sp>
            <p:nvSpPr>
              <p:cNvPr id="111" name="ดาว 4 แฉก 110"/>
              <p:cNvSpPr/>
              <p:nvPr/>
            </p:nvSpPr>
            <p:spPr>
              <a:xfrm>
                <a:off x="3732512" y="1593593"/>
                <a:ext cx="258638" cy="233245"/>
              </a:xfrm>
              <a:prstGeom prst="star4">
                <a:avLst/>
              </a:prstGeom>
              <a:solidFill>
                <a:srgbClr val="FEC200"/>
              </a:solidFill>
              <a:ln>
                <a:solidFill>
                  <a:srgbClr val="FEC2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 sz="1000"/>
              </a:p>
            </p:txBody>
          </p:sp>
          <p:sp>
            <p:nvSpPr>
              <p:cNvPr id="112" name="ดาว 4 แฉก 111"/>
              <p:cNvSpPr/>
              <p:nvPr/>
            </p:nvSpPr>
            <p:spPr>
              <a:xfrm>
                <a:off x="4602264" y="1146426"/>
                <a:ext cx="230763" cy="270088"/>
              </a:xfrm>
              <a:prstGeom prst="star4">
                <a:avLst/>
              </a:prstGeom>
              <a:solidFill>
                <a:srgbClr val="FEC200"/>
              </a:solidFill>
              <a:ln>
                <a:solidFill>
                  <a:srgbClr val="FEC2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 sz="1000"/>
              </a:p>
            </p:txBody>
          </p:sp>
          <p:sp>
            <p:nvSpPr>
              <p:cNvPr id="113" name="ดาว 4 แฉก 112"/>
              <p:cNvSpPr/>
              <p:nvPr/>
            </p:nvSpPr>
            <p:spPr>
              <a:xfrm>
                <a:off x="4526232" y="2070283"/>
                <a:ext cx="258638" cy="233245"/>
              </a:xfrm>
              <a:prstGeom prst="star4">
                <a:avLst/>
              </a:prstGeom>
              <a:solidFill>
                <a:srgbClr val="FEC200"/>
              </a:solidFill>
              <a:ln>
                <a:solidFill>
                  <a:srgbClr val="FEC2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 sz="1000"/>
              </a:p>
            </p:txBody>
          </p:sp>
          <p:sp>
            <p:nvSpPr>
              <p:cNvPr id="114" name="ดาว 4 แฉก 113"/>
              <p:cNvSpPr/>
              <p:nvPr/>
            </p:nvSpPr>
            <p:spPr>
              <a:xfrm>
                <a:off x="4241235" y="2594475"/>
                <a:ext cx="170853" cy="134872"/>
              </a:xfrm>
              <a:prstGeom prst="star4">
                <a:avLst/>
              </a:prstGeom>
              <a:solidFill>
                <a:srgbClr val="FEC200"/>
              </a:solidFill>
              <a:ln>
                <a:solidFill>
                  <a:srgbClr val="FEC2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 sz="1000"/>
              </a:p>
            </p:txBody>
          </p:sp>
        </p:grpSp>
        <p:sp>
          <p:nvSpPr>
            <p:cNvPr id="105" name="TextBox 105"/>
            <p:cNvSpPr txBox="1"/>
            <p:nvPr/>
          </p:nvSpPr>
          <p:spPr>
            <a:xfrm>
              <a:off x="20059970" y="26302724"/>
              <a:ext cx="1739909" cy="56122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b="1" dirty="0">
                  <a:solidFill>
                    <a:srgbClr val="40484B"/>
                  </a:solidFill>
                </a:rPr>
                <a:t>Probiotics</a:t>
              </a:r>
              <a:endParaRPr lang="th-TH" sz="600" b="1" dirty="0">
                <a:solidFill>
                  <a:srgbClr val="40484B"/>
                </a:solidFill>
              </a:endParaRPr>
            </a:p>
          </p:txBody>
        </p:sp>
        <p:sp>
          <p:nvSpPr>
            <p:cNvPr id="106" name="TextBox 105"/>
            <p:cNvSpPr txBox="1"/>
            <p:nvPr/>
          </p:nvSpPr>
          <p:spPr>
            <a:xfrm>
              <a:off x="23986108" y="26142417"/>
              <a:ext cx="1952997" cy="561223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b="1" dirty="0">
                  <a:solidFill>
                    <a:srgbClr val="40484B"/>
                  </a:solidFill>
                </a:rPr>
                <a:t>Antibiotics</a:t>
              </a:r>
              <a:endParaRPr lang="th-TH" sz="500" b="1" dirty="0">
                <a:solidFill>
                  <a:srgbClr val="40484B"/>
                </a:solidFill>
              </a:endParaRPr>
            </a:p>
          </p:txBody>
        </p:sp>
        <p:sp>
          <p:nvSpPr>
            <p:cNvPr id="107" name="TextBox 105"/>
            <p:cNvSpPr txBox="1"/>
            <p:nvPr/>
          </p:nvSpPr>
          <p:spPr>
            <a:xfrm>
              <a:off x="23044385" y="26874813"/>
              <a:ext cx="1513197" cy="561223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b="1" dirty="0" err="1">
                  <a:solidFill>
                    <a:srgbClr val="40484B"/>
                  </a:solidFill>
                </a:rPr>
                <a:t>Nisin</a:t>
              </a:r>
              <a:r>
                <a:rPr lang="en-US" sz="600" b="1" dirty="0">
                  <a:solidFill>
                    <a:srgbClr val="40484B"/>
                  </a:solidFill>
                </a:rPr>
                <a:t> A</a:t>
              </a:r>
              <a:endParaRPr lang="th-TH" sz="600" b="1" dirty="0">
                <a:solidFill>
                  <a:srgbClr val="40484B"/>
                </a:solidFill>
              </a:endParaRPr>
            </a:p>
          </p:txBody>
        </p:sp>
        <p:sp>
          <p:nvSpPr>
            <p:cNvPr id="108" name="TextBox 105"/>
            <p:cNvSpPr txBox="1"/>
            <p:nvPr/>
          </p:nvSpPr>
          <p:spPr>
            <a:xfrm>
              <a:off x="18557085" y="26841160"/>
              <a:ext cx="2086567" cy="561223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b="1" dirty="0">
                  <a:solidFill>
                    <a:srgbClr val="40484B"/>
                  </a:solidFill>
                </a:rPr>
                <a:t>Preservatives </a:t>
              </a:r>
              <a:endParaRPr lang="th-TH" sz="600" b="1" dirty="0">
                <a:solidFill>
                  <a:srgbClr val="40484B"/>
                </a:solidFill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2179402" y="3067699"/>
            <a:ext cx="2386584" cy="1595218"/>
            <a:chOff x="5153562" y="1054893"/>
            <a:chExt cx="3457037" cy="2289812"/>
          </a:xfrm>
        </p:grpSpPr>
        <p:sp>
          <p:nvSpPr>
            <p:cNvPr id="146" name="Rounded Rectangle 145"/>
            <p:cNvSpPr/>
            <p:nvPr/>
          </p:nvSpPr>
          <p:spPr>
            <a:xfrm>
              <a:off x="5181599" y="1125379"/>
              <a:ext cx="3429000" cy="214884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Rounded Rectangle 3"/>
            <p:cNvSpPr/>
            <p:nvPr/>
          </p:nvSpPr>
          <p:spPr>
            <a:xfrm>
              <a:off x="5443351" y="1059656"/>
              <a:ext cx="1109848" cy="381000"/>
            </a:xfrm>
            <a:custGeom>
              <a:avLst/>
              <a:gdLst/>
              <a:ahLst/>
              <a:cxnLst/>
              <a:rect l="l" t="t" r="r" b="b"/>
              <a:pathLst>
                <a:path w="1109848" h="381000">
                  <a:moveTo>
                    <a:pt x="0" y="0"/>
                  </a:moveTo>
                  <a:lnTo>
                    <a:pt x="1109848" y="0"/>
                  </a:lnTo>
                  <a:lnTo>
                    <a:pt x="1109848" y="215897"/>
                  </a:lnTo>
                  <a:cubicBezTo>
                    <a:pt x="1109848" y="307081"/>
                    <a:pt x="1035929" y="381000"/>
                    <a:pt x="944745" y="381000"/>
                  </a:cubicBezTo>
                  <a:lnTo>
                    <a:pt x="165103" y="381000"/>
                  </a:lnTo>
                  <a:cubicBezTo>
                    <a:pt x="73919" y="381000"/>
                    <a:pt x="0" y="307081"/>
                    <a:pt x="0" y="215897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Isosceles Triangle 4"/>
            <p:cNvSpPr/>
            <p:nvPr/>
          </p:nvSpPr>
          <p:spPr>
            <a:xfrm>
              <a:off x="5367150" y="1054893"/>
              <a:ext cx="80963" cy="161925"/>
            </a:xfrm>
            <a:custGeom>
              <a:avLst/>
              <a:gdLst>
                <a:gd name="connsiteX0" fmla="*/ 0 w 76200"/>
                <a:gd name="connsiteY0" fmla="*/ 76200 h 76200"/>
                <a:gd name="connsiteX1" fmla="*/ 38100 w 76200"/>
                <a:gd name="connsiteY1" fmla="*/ 0 h 76200"/>
                <a:gd name="connsiteX2" fmla="*/ 76200 w 76200"/>
                <a:gd name="connsiteY2" fmla="*/ 76200 h 76200"/>
                <a:gd name="connsiteX3" fmla="*/ 0 w 76200"/>
                <a:gd name="connsiteY3" fmla="*/ 76200 h 76200"/>
                <a:gd name="connsiteX0" fmla="*/ 0 w 80963"/>
                <a:gd name="connsiteY0" fmla="*/ 161925 h 161925"/>
                <a:gd name="connsiteX1" fmla="*/ 80963 w 80963"/>
                <a:gd name="connsiteY1" fmla="*/ 0 h 161925"/>
                <a:gd name="connsiteX2" fmla="*/ 76200 w 80963"/>
                <a:gd name="connsiteY2" fmla="*/ 161925 h 161925"/>
                <a:gd name="connsiteX3" fmla="*/ 0 w 80963"/>
                <a:gd name="connsiteY3" fmla="*/ 161925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963" h="161925">
                  <a:moveTo>
                    <a:pt x="0" y="161925"/>
                  </a:moveTo>
                  <a:lnTo>
                    <a:pt x="80963" y="0"/>
                  </a:lnTo>
                  <a:lnTo>
                    <a:pt x="76200" y="161925"/>
                  </a:lnTo>
                  <a:lnTo>
                    <a:pt x="0" y="161925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Rectangle 148"/>
            <p:cNvSpPr/>
            <p:nvPr/>
          </p:nvSpPr>
          <p:spPr>
            <a:xfrm>
              <a:off x="5484157" y="2586740"/>
              <a:ext cx="1030007" cy="757965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TextBox 149"/>
            <p:cNvSpPr txBox="1"/>
            <p:nvPr/>
          </p:nvSpPr>
          <p:spPr>
            <a:xfrm>
              <a:off x="6558362" y="1959047"/>
              <a:ext cx="1607287" cy="485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A6A6A6"/>
                  </a:solidFill>
                </a:rPr>
                <a:t>i</a:t>
              </a:r>
              <a:r>
                <a:rPr lang="en-US" sz="1600" b="1" dirty="0" smtClean="0">
                  <a:solidFill>
                    <a:srgbClr val="A6A6A6"/>
                  </a:solidFill>
                </a:rPr>
                <a:t>nhibition</a:t>
              </a:r>
              <a:endParaRPr lang="en-US" sz="1600" b="1" dirty="0">
                <a:solidFill>
                  <a:srgbClr val="A6A6A6"/>
                </a:solidFill>
              </a:endParaRPr>
            </a:p>
          </p:txBody>
        </p:sp>
        <p:sp>
          <p:nvSpPr>
            <p:cNvPr id="151" name="TextBox 150"/>
            <p:cNvSpPr txBox="1"/>
            <p:nvPr/>
          </p:nvSpPr>
          <p:spPr>
            <a:xfrm>
              <a:off x="6548376" y="1626738"/>
              <a:ext cx="1772148" cy="5301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D53032"/>
                  </a:solidFill>
                </a:rPr>
                <a:t>Bacterial </a:t>
              </a:r>
              <a:endParaRPr lang="en-US" b="1" dirty="0">
                <a:solidFill>
                  <a:srgbClr val="D53032"/>
                </a:solidFill>
              </a:endParaRPr>
            </a:p>
          </p:txBody>
        </p:sp>
        <p:sp>
          <p:nvSpPr>
            <p:cNvPr id="160" name="TextBox 159"/>
            <p:cNvSpPr txBox="1"/>
            <p:nvPr/>
          </p:nvSpPr>
          <p:spPr>
            <a:xfrm>
              <a:off x="5153562" y="1489624"/>
              <a:ext cx="1261308" cy="1192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b="1" dirty="0" smtClean="0">
                  <a:solidFill>
                    <a:schemeClr val="accent5">
                      <a:lumMod val="75000"/>
                    </a:schemeClr>
                  </a:solidFill>
                </a:rPr>
                <a:t>04</a:t>
              </a:r>
              <a:endParaRPr lang="en-US" sz="4800" b="1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846861" y="1165565"/>
            <a:ext cx="2384296" cy="1575186"/>
            <a:chOff x="914399" y="1066800"/>
            <a:chExt cx="3444164" cy="2275391"/>
          </a:xfrm>
        </p:grpSpPr>
        <p:sp>
          <p:nvSpPr>
            <p:cNvPr id="161" name="Rounded Rectangle 160"/>
            <p:cNvSpPr/>
            <p:nvPr/>
          </p:nvSpPr>
          <p:spPr>
            <a:xfrm>
              <a:off x="914399" y="1137286"/>
              <a:ext cx="3429000" cy="214884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Rounded Rectangle 3"/>
            <p:cNvSpPr/>
            <p:nvPr/>
          </p:nvSpPr>
          <p:spPr>
            <a:xfrm>
              <a:off x="1176151" y="1071563"/>
              <a:ext cx="1109848" cy="381000"/>
            </a:xfrm>
            <a:custGeom>
              <a:avLst/>
              <a:gdLst/>
              <a:ahLst/>
              <a:cxnLst/>
              <a:rect l="l" t="t" r="r" b="b"/>
              <a:pathLst>
                <a:path w="1109848" h="381000">
                  <a:moveTo>
                    <a:pt x="0" y="0"/>
                  </a:moveTo>
                  <a:lnTo>
                    <a:pt x="1109848" y="0"/>
                  </a:lnTo>
                  <a:lnTo>
                    <a:pt x="1109848" y="215897"/>
                  </a:lnTo>
                  <a:cubicBezTo>
                    <a:pt x="1109848" y="307081"/>
                    <a:pt x="1035929" y="381000"/>
                    <a:pt x="944745" y="381000"/>
                  </a:cubicBezTo>
                  <a:lnTo>
                    <a:pt x="165103" y="381000"/>
                  </a:lnTo>
                  <a:cubicBezTo>
                    <a:pt x="73919" y="381000"/>
                    <a:pt x="0" y="307081"/>
                    <a:pt x="0" y="215897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Isosceles Triangle 4"/>
            <p:cNvSpPr/>
            <p:nvPr/>
          </p:nvSpPr>
          <p:spPr>
            <a:xfrm>
              <a:off x="1099950" y="1066800"/>
              <a:ext cx="80963" cy="161925"/>
            </a:xfrm>
            <a:custGeom>
              <a:avLst/>
              <a:gdLst>
                <a:gd name="connsiteX0" fmla="*/ 0 w 76200"/>
                <a:gd name="connsiteY0" fmla="*/ 76200 h 76200"/>
                <a:gd name="connsiteX1" fmla="*/ 38100 w 76200"/>
                <a:gd name="connsiteY1" fmla="*/ 0 h 76200"/>
                <a:gd name="connsiteX2" fmla="*/ 76200 w 76200"/>
                <a:gd name="connsiteY2" fmla="*/ 76200 h 76200"/>
                <a:gd name="connsiteX3" fmla="*/ 0 w 76200"/>
                <a:gd name="connsiteY3" fmla="*/ 76200 h 76200"/>
                <a:gd name="connsiteX0" fmla="*/ 0 w 80963"/>
                <a:gd name="connsiteY0" fmla="*/ 161925 h 161925"/>
                <a:gd name="connsiteX1" fmla="*/ 80963 w 80963"/>
                <a:gd name="connsiteY1" fmla="*/ 0 h 161925"/>
                <a:gd name="connsiteX2" fmla="*/ 76200 w 80963"/>
                <a:gd name="connsiteY2" fmla="*/ 161925 h 161925"/>
                <a:gd name="connsiteX3" fmla="*/ 0 w 80963"/>
                <a:gd name="connsiteY3" fmla="*/ 161925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963" h="161925">
                  <a:moveTo>
                    <a:pt x="0" y="161925"/>
                  </a:moveTo>
                  <a:lnTo>
                    <a:pt x="80963" y="0"/>
                  </a:lnTo>
                  <a:lnTo>
                    <a:pt x="76200" y="161925"/>
                  </a:lnTo>
                  <a:lnTo>
                    <a:pt x="0" y="161925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Rectangle 163"/>
            <p:cNvSpPr/>
            <p:nvPr/>
          </p:nvSpPr>
          <p:spPr>
            <a:xfrm>
              <a:off x="1216541" y="2596289"/>
              <a:ext cx="1014302" cy="745902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TextBox 164"/>
            <p:cNvSpPr txBox="1"/>
            <p:nvPr/>
          </p:nvSpPr>
          <p:spPr>
            <a:xfrm>
              <a:off x="1975122" y="1786551"/>
              <a:ext cx="2383441" cy="5184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75000"/>
                    </a:schemeClr>
                  </a:solidFill>
                </a:rPr>
                <a:t>Non-chemical</a:t>
              </a:r>
            </a:p>
          </p:txBody>
        </p:sp>
        <p:sp>
          <p:nvSpPr>
            <p:cNvPr id="166" name="TextBox 165"/>
            <p:cNvSpPr txBox="1"/>
            <p:nvPr/>
          </p:nvSpPr>
          <p:spPr>
            <a:xfrm>
              <a:off x="1975122" y="2044281"/>
              <a:ext cx="1940148" cy="4752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bg1">
                      <a:lumMod val="65000"/>
                    </a:schemeClr>
                  </a:solidFill>
                </a:rPr>
                <a:t>biomolecule</a:t>
              </a:r>
            </a:p>
          </p:txBody>
        </p:sp>
        <p:sp>
          <p:nvSpPr>
            <p:cNvPr id="168" name="TextBox 167"/>
            <p:cNvSpPr txBox="1"/>
            <p:nvPr/>
          </p:nvSpPr>
          <p:spPr>
            <a:xfrm>
              <a:off x="914399" y="1495858"/>
              <a:ext cx="809839" cy="830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b="1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01</a:t>
              </a:r>
            </a:p>
          </p:txBody>
        </p:sp>
      </p:grpSp>
      <p:grpSp>
        <p:nvGrpSpPr>
          <p:cNvPr id="185" name="Group 184"/>
          <p:cNvGrpSpPr/>
          <p:nvPr/>
        </p:nvGrpSpPr>
        <p:grpSpPr>
          <a:xfrm>
            <a:off x="6327575" y="1171704"/>
            <a:ext cx="2740081" cy="1554479"/>
            <a:chOff x="892477" y="1066800"/>
            <a:chExt cx="4631969" cy="2374105"/>
          </a:xfrm>
        </p:grpSpPr>
        <p:sp>
          <p:nvSpPr>
            <p:cNvPr id="186" name="Rounded Rectangle 185"/>
            <p:cNvSpPr/>
            <p:nvPr/>
          </p:nvSpPr>
          <p:spPr>
            <a:xfrm>
              <a:off x="914397" y="1137286"/>
              <a:ext cx="4181373" cy="214884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Rounded Rectangle 3"/>
            <p:cNvSpPr/>
            <p:nvPr/>
          </p:nvSpPr>
          <p:spPr>
            <a:xfrm>
              <a:off x="1176151" y="1071563"/>
              <a:ext cx="1109848" cy="381000"/>
            </a:xfrm>
            <a:custGeom>
              <a:avLst/>
              <a:gdLst/>
              <a:ahLst/>
              <a:cxnLst/>
              <a:rect l="l" t="t" r="r" b="b"/>
              <a:pathLst>
                <a:path w="1109848" h="381000">
                  <a:moveTo>
                    <a:pt x="0" y="0"/>
                  </a:moveTo>
                  <a:lnTo>
                    <a:pt x="1109848" y="0"/>
                  </a:lnTo>
                  <a:lnTo>
                    <a:pt x="1109848" y="215897"/>
                  </a:lnTo>
                  <a:cubicBezTo>
                    <a:pt x="1109848" y="307081"/>
                    <a:pt x="1035929" y="381000"/>
                    <a:pt x="944745" y="381000"/>
                  </a:cubicBezTo>
                  <a:lnTo>
                    <a:pt x="165103" y="381000"/>
                  </a:lnTo>
                  <a:cubicBezTo>
                    <a:pt x="73919" y="381000"/>
                    <a:pt x="0" y="307081"/>
                    <a:pt x="0" y="215897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Isosceles Triangle 4"/>
            <p:cNvSpPr/>
            <p:nvPr/>
          </p:nvSpPr>
          <p:spPr>
            <a:xfrm>
              <a:off x="1099950" y="1066800"/>
              <a:ext cx="80963" cy="161925"/>
            </a:xfrm>
            <a:custGeom>
              <a:avLst/>
              <a:gdLst>
                <a:gd name="connsiteX0" fmla="*/ 0 w 76200"/>
                <a:gd name="connsiteY0" fmla="*/ 76200 h 76200"/>
                <a:gd name="connsiteX1" fmla="*/ 38100 w 76200"/>
                <a:gd name="connsiteY1" fmla="*/ 0 h 76200"/>
                <a:gd name="connsiteX2" fmla="*/ 76200 w 76200"/>
                <a:gd name="connsiteY2" fmla="*/ 76200 h 76200"/>
                <a:gd name="connsiteX3" fmla="*/ 0 w 76200"/>
                <a:gd name="connsiteY3" fmla="*/ 76200 h 76200"/>
                <a:gd name="connsiteX0" fmla="*/ 0 w 80963"/>
                <a:gd name="connsiteY0" fmla="*/ 161925 h 161925"/>
                <a:gd name="connsiteX1" fmla="*/ 80963 w 80963"/>
                <a:gd name="connsiteY1" fmla="*/ 0 h 161925"/>
                <a:gd name="connsiteX2" fmla="*/ 76200 w 80963"/>
                <a:gd name="connsiteY2" fmla="*/ 161925 h 161925"/>
                <a:gd name="connsiteX3" fmla="*/ 0 w 80963"/>
                <a:gd name="connsiteY3" fmla="*/ 161925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963" h="161925">
                  <a:moveTo>
                    <a:pt x="0" y="161925"/>
                  </a:moveTo>
                  <a:lnTo>
                    <a:pt x="80963" y="0"/>
                  </a:lnTo>
                  <a:lnTo>
                    <a:pt x="76200" y="161925"/>
                  </a:lnTo>
                  <a:lnTo>
                    <a:pt x="0" y="161925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Rectangle 188"/>
            <p:cNvSpPr/>
            <p:nvPr/>
          </p:nvSpPr>
          <p:spPr>
            <a:xfrm>
              <a:off x="1216540" y="2659630"/>
              <a:ext cx="1069460" cy="781275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TextBox 189"/>
            <p:cNvSpPr txBox="1"/>
            <p:nvPr/>
          </p:nvSpPr>
          <p:spPr>
            <a:xfrm>
              <a:off x="2212715" y="1890144"/>
              <a:ext cx="2005791" cy="5170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A6A6A6"/>
                  </a:solidFill>
                </a:rPr>
                <a:t>a</a:t>
              </a:r>
              <a:r>
                <a:rPr lang="en-US" sz="1600" b="1" dirty="0" smtClean="0">
                  <a:solidFill>
                    <a:srgbClr val="A6A6A6"/>
                  </a:solidFill>
                </a:rPr>
                <a:t>voidance</a:t>
              </a:r>
              <a:endParaRPr lang="en-US" sz="1600" b="1" dirty="0">
                <a:solidFill>
                  <a:srgbClr val="A6A6A6"/>
                </a:solidFill>
              </a:endParaRPr>
            </a:p>
          </p:txBody>
        </p:sp>
        <p:sp>
          <p:nvSpPr>
            <p:cNvPr id="191" name="TextBox 190"/>
            <p:cNvSpPr txBox="1"/>
            <p:nvPr/>
          </p:nvSpPr>
          <p:spPr>
            <a:xfrm>
              <a:off x="2191672" y="1612684"/>
              <a:ext cx="3332774" cy="8461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/>
                <a:t>D</a:t>
              </a:r>
              <a:r>
                <a:rPr lang="en-US" sz="1600" b="1" dirty="0" smtClean="0"/>
                <a:t>rug </a:t>
              </a:r>
              <a:r>
                <a:rPr lang="en-US" sz="1600" b="1" dirty="0"/>
                <a:t>resistance </a:t>
              </a:r>
              <a:r>
                <a:rPr lang="en-US" sz="1400" b="1" dirty="0">
                  <a:solidFill>
                    <a:schemeClr val="bg1">
                      <a:lumMod val="65000"/>
                    </a:schemeClr>
                  </a:solidFill>
                </a:rPr>
                <a:t/>
              </a:r>
              <a:br>
                <a:rPr lang="en-US" sz="1400" b="1" dirty="0">
                  <a:solidFill>
                    <a:schemeClr val="bg1">
                      <a:lumMod val="65000"/>
                    </a:schemeClr>
                  </a:solidFill>
                </a:rPr>
              </a:br>
              <a:endParaRPr lang="en-US" sz="1400" b="1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93" name="TextBox 192"/>
            <p:cNvSpPr txBox="1"/>
            <p:nvPr/>
          </p:nvSpPr>
          <p:spPr>
            <a:xfrm>
              <a:off x="892477" y="1493113"/>
              <a:ext cx="1222323" cy="11665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b="1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03</a:t>
              </a:r>
            </a:p>
          </p:txBody>
        </p:sp>
      </p:grpSp>
      <p:grpSp>
        <p:nvGrpSpPr>
          <p:cNvPr id="194" name="Group 193"/>
          <p:cNvGrpSpPr/>
          <p:nvPr/>
        </p:nvGrpSpPr>
        <p:grpSpPr>
          <a:xfrm>
            <a:off x="4991670" y="3081700"/>
            <a:ext cx="2386584" cy="1508543"/>
            <a:chOff x="888246" y="1066800"/>
            <a:chExt cx="4075556" cy="2303949"/>
          </a:xfrm>
        </p:grpSpPr>
        <p:sp>
          <p:nvSpPr>
            <p:cNvPr id="195" name="Rounded Rectangle 194"/>
            <p:cNvSpPr/>
            <p:nvPr/>
          </p:nvSpPr>
          <p:spPr>
            <a:xfrm>
              <a:off x="914399" y="1137285"/>
              <a:ext cx="4049403" cy="214884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" name="Rounded Rectangle 3"/>
            <p:cNvSpPr/>
            <p:nvPr/>
          </p:nvSpPr>
          <p:spPr>
            <a:xfrm>
              <a:off x="1176151" y="1071563"/>
              <a:ext cx="1109848" cy="381000"/>
            </a:xfrm>
            <a:custGeom>
              <a:avLst/>
              <a:gdLst/>
              <a:ahLst/>
              <a:cxnLst/>
              <a:rect l="l" t="t" r="r" b="b"/>
              <a:pathLst>
                <a:path w="1109848" h="381000">
                  <a:moveTo>
                    <a:pt x="0" y="0"/>
                  </a:moveTo>
                  <a:lnTo>
                    <a:pt x="1109848" y="0"/>
                  </a:lnTo>
                  <a:lnTo>
                    <a:pt x="1109848" y="215897"/>
                  </a:lnTo>
                  <a:cubicBezTo>
                    <a:pt x="1109848" y="307081"/>
                    <a:pt x="1035929" y="381000"/>
                    <a:pt x="944745" y="381000"/>
                  </a:cubicBezTo>
                  <a:lnTo>
                    <a:pt x="165103" y="381000"/>
                  </a:lnTo>
                  <a:cubicBezTo>
                    <a:pt x="73919" y="381000"/>
                    <a:pt x="0" y="307081"/>
                    <a:pt x="0" y="215897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Isosceles Triangle 4"/>
            <p:cNvSpPr/>
            <p:nvPr/>
          </p:nvSpPr>
          <p:spPr>
            <a:xfrm>
              <a:off x="1099950" y="1066800"/>
              <a:ext cx="80963" cy="161925"/>
            </a:xfrm>
            <a:custGeom>
              <a:avLst/>
              <a:gdLst>
                <a:gd name="connsiteX0" fmla="*/ 0 w 76200"/>
                <a:gd name="connsiteY0" fmla="*/ 76200 h 76200"/>
                <a:gd name="connsiteX1" fmla="*/ 38100 w 76200"/>
                <a:gd name="connsiteY1" fmla="*/ 0 h 76200"/>
                <a:gd name="connsiteX2" fmla="*/ 76200 w 76200"/>
                <a:gd name="connsiteY2" fmla="*/ 76200 h 76200"/>
                <a:gd name="connsiteX3" fmla="*/ 0 w 76200"/>
                <a:gd name="connsiteY3" fmla="*/ 76200 h 76200"/>
                <a:gd name="connsiteX0" fmla="*/ 0 w 80963"/>
                <a:gd name="connsiteY0" fmla="*/ 161925 h 161925"/>
                <a:gd name="connsiteX1" fmla="*/ 80963 w 80963"/>
                <a:gd name="connsiteY1" fmla="*/ 0 h 161925"/>
                <a:gd name="connsiteX2" fmla="*/ 76200 w 80963"/>
                <a:gd name="connsiteY2" fmla="*/ 161925 h 161925"/>
                <a:gd name="connsiteX3" fmla="*/ 0 w 80963"/>
                <a:gd name="connsiteY3" fmla="*/ 161925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963" h="161925">
                  <a:moveTo>
                    <a:pt x="0" y="161925"/>
                  </a:moveTo>
                  <a:lnTo>
                    <a:pt x="80963" y="0"/>
                  </a:lnTo>
                  <a:lnTo>
                    <a:pt x="76200" y="161925"/>
                  </a:lnTo>
                  <a:lnTo>
                    <a:pt x="0" y="161925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Rectangle 197"/>
            <p:cNvSpPr/>
            <p:nvPr/>
          </p:nvSpPr>
          <p:spPr>
            <a:xfrm>
              <a:off x="1216540" y="2632784"/>
              <a:ext cx="1069461" cy="737965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TextBox 198"/>
            <p:cNvSpPr txBox="1"/>
            <p:nvPr/>
          </p:nvSpPr>
          <p:spPr>
            <a:xfrm>
              <a:off x="2341146" y="1147762"/>
              <a:ext cx="2264410" cy="14101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2">
                      <a:lumMod val="75000"/>
                    </a:schemeClr>
                  </a:solidFill>
                </a:rPr>
                <a:t>Low </a:t>
              </a:r>
              <a:br>
                <a:rPr lang="en-US" b="1" dirty="0">
                  <a:solidFill>
                    <a:schemeClr val="accent2">
                      <a:lumMod val="75000"/>
                    </a:schemeClr>
                  </a:solidFill>
                </a:rPr>
              </a:br>
              <a:r>
                <a:rPr lang="en-US" b="1" dirty="0" smtClean="0">
                  <a:solidFill>
                    <a:schemeClr val="accent2">
                      <a:lumMod val="75000"/>
                    </a:schemeClr>
                  </a:solidFill>
                </a:rPr>
                <a:t>possibility</a:t>
              </a:r>
            </a:p>
            <a:p>
              <a:pPr algn="ctr"/>
              <a:r>
                <a:rPr lang="en-US" b="1" dirty="0" smtClean="0">
                  <a:solidFill>
                    <a:srgbClr val="A6A6A6"/>
                  </a:solidFill>
                </a:rPr>
                <a:t>unlikely </a:t>
              </a:r>
              <a:endParaRPr lang="en-US" b="1" dirty="0">
                <a:solidFill>
                  <a:srgbClr val="A6A6A6"/>
                </a:solidFill>
              </a:endParaRPr>
            </a:p>
          </p:txBody>
        </p:sp>
        <p:sp>
          <p:nvSpPr>
            <p:cNvPr id="200" name="TextBox 199"/>
            <p:cNvSpPr txBox="1"/>
            <p:nvPr/>
          </p:nvSpPr>
          <p:spPr>
            <a:xfrm>
              <a:off x="2505748" y="1987842"/>
              <a:ext cx="315464" cy="5170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1600" b="1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202" name="TextBox 201"/>
            <p:cNvSpPr txBox="1"/>
            <p:nvPr/>
          </p:nvSpPr>
          <p:spPr>
            <a:xfrm>
              <a:off x="888246" y="1471848"/>
              <a:ext cx="1222323" cy="11665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b="1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05</a:t>
              </a:r>
            </a:p>
          </p:txBody>
        </p:sp>
      </p:grpSp>
      <p:grpSp>
        <p:nvGrpSpPr>
          <p:cNvPr id="203" name="Group 202"/>
          <p:cNvGrpSpPr/>
          <p:nvPr/>
        </p:nvGrpSpPr>
        <p:grpSpPr>
          <a:xfrm>
            <a:off x="3625277" y="1239460"/>
            <a:ext cx="2386584" cy="1468720"/>
            <a:chOff x="5177432" y="1054893"/>
            <a:chExt cx="3742032" cy="2375556"/>
          </a:xfrm>
        </p:grpSpPr>
        <p:sp>
          <p:nvSpPr>
            <p:cNvPr id="204" name="Rounded Rectangle 203"/>
            <p:cNvSpPr/>
            <p:nvPr/>
          </p:nvSpPr>
          <p:spPr>
            <a:xfrm>
              <a:off x="5181599" y="1125379"/>
              <a:ext cx="3737865" cy="214884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Rounded Rectangle 3"/>
            <p:cNvSpPr/>
            <p:nvPr/>
          </p:nvSpPr>
          <p:spPr>
            <a:xfrm>
              <a:off x="5443351" y="1059656"/>
              <a:ext cx="1109848" cy="381000"/>
            </a:xfrm>
            <a:custGeom>
              <a:avLst/>
              <a:gdLst/>
              <a:ahLst/>
              <a:cxnLst/>
              <a:rect l="l" t="t" r="r" b="b"/>
              <a:pathLst>
                <a:path w="1109848" h="381000">
                  <a:moveTo>
                    <a:pt x="0" y="0"/>
                  </a:moveTo>
                  <a:lnTo>
                    <a:pt x="1109848" y="0"/>
                  </a:lnTo>
                  <a:lnTo>
                    <a:pt x="1109848" y="215897"/>
                  </a:lnTo>
                  <a:cubicBezTo>
                    <a:pt x="1109848" y="307081"/>
                    <a:pt x="1035929" y="381000"/>
                    <a:pt x="944745" y="381000"/>
                  </a:cubicBezTo>
                  <a:lnTo>
                    <a:pt x="165103" y="381000"/>
                  </a:lnTo>
                  <a:cubicBezTo>
                    <a:pt x="73919" y="381000"/>
                    <a:pt x="0" y="307081"/>
                    <a:pt x="0" y="215897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Isosceles Triangle 4"/>
            <p:cNvSpPr/>
            <p:nvPr/>
          </p:nvSpPr>
          <p:spPr>
            <a:xfrm>
              <a:off x="5367150" y="1054893"/>
              <a:ext cx="80963" cy="161925"/>
            </a:xfrm>
            <a:custGeom>
              <a:avLst/>
              <a:gdLst>
                <a:gd name="connsiteX0" fmla="*/ 0 w 76200"/>
                <a:gd name="connsiteY0" fmla="*/ 76200 h 76200"/>
                <a:gd name="connsiteX1" fmla="*/ 38100 w 76200"/>
                <a:gd name="connsiteY1" fmla="*/ 0 h 76200"/>
                <a:gd name="connsiteX2" fmla="*/ 76200 w 76200"/>
                <a:gd name="connsiteY2" fmla="*/ 76200 h 76200"/>
                <a:gd name="connsiteX3" fmla="*/ 0 w 76200"/>
                <a:gd name="connsiteY3" fmla="*/ 76200 h 76200"/>
                <a:gd name="connsiteX0" fmla="*/ 0 w 80963"/>
                <a:gd name="connsiteY0" fmla="*/ 161925 h 161925"/>
                <a:gd name="connsiteX1" fmla="*/ 80963 w 80963"/>
                <a:gd name="connsiteY1" fmla="*/ 0 h 161925"/>
                <a:gd name="connsiteX2" fmla="*/ 76200 w 80963"/>
                <a:gd name="connsiteY2" fmla="*/ 161925 h 161925"/>
                <a:gd name="connsiteX3" fmla="*/ 0 w 80963"/>
                <a:gd name="connsiteY3" fmla="*/ 161925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963" h="161925">
                  <a:moveTo>
                    <a:pt x="0" y="161925"/>
                  </a:moveTo>
                  <a:lnTo>
                    <a:pt x="80963" y="0"/>
                  </a:lnTo>
                  <a:lnTo>
                    <a:pt x="76200" y="161925"/>
                  </a:lnTo>
                  <a:lnTo>
                    <a:pt x="0" y="161925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Rectangle 206"/>
            <p:cNvSpPr/>
            <p:nvPr/>
          </p:nvSpPr>
          <p:spPr>
            <a:xfrm>
              <a:off x="5502729" y="2667865"/>
              <a:ext cx="1069461" cy="762584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TextBox 207"/>
            <p:cNvSpPr txBox="1"/>
            <p:nvPr/>
          </p:nvSpPr>
          <p:spPr>
            <a:xfrm>
              <a:off x="6480044" y="1971465"/>
              <a:ext cx="2260067" cy="5973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A6A6A6"/>
                  </a:solidFill>
                </a:rPr>
                <a:t>a</a:t>
              </a:r>
              <a:r>
                <a:rPr lang="en-US" b="1" dirty="0" smtClean="0">
                  <a:solidFill>
                    <a:srgbClr val="A6A6A6"/>
                  </a:solidFill>
                </a:rPr>
                <a:t>cceptance</a:t>
              </a:r>
              <a:endParaRPr lang="en-US" b="1" dirty="0">
                <a:solidFill>
                  <a:srgbClr val="A6A6A6"/>
                </a:solidFill>
              </a:endParaRPr>
            </a:p>
          </p:txBody>
        </p:sp>
        <p:sp>
          <p:nvSpPr>
            <p:cNvPr id="209" name="TextBox 208"/>
            <p:cNvSpPr txBox="1"/>
            <p:nvPr/>
          </p:nvSpPr>
          <p:spPr>
            <a:xfrm>
              <a:off x="6480044" y="1557911"/>
              <a:ext cx="2280174" cy="5973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D53032"/>
                  </a:solidFill>
                </a:rPr>
                <a:t>C</a:t>
              </a:r>
              <a:r>
                <a:rPr lang="en-US" b="1" dirty="0" smtClean="0">
                  <a:solidFill>
                    <a:srgbClr val="D53032"/>
                  </a:solidFill>
                </a:rPr>
                <a:t>onsumers</a:t>
              </a:r>
              <a:endParaRPr lang="en-US" b="1" dirty="0">
                <a:solidFill>
                  <a:srgbClr val="D53032"/>
                </a:solidFill>
              </a:endParaRPr>
            </a:p>
          </p:txBody>
        </p:sp>
        <p:sp>
          <p:nvSpPr>
            <p:cNvPr id="211" name="TextBox 210"/>
            <p:cNvSpPr txBox="1"/>
            <p:nvPr/>
          </p:nvSpPr>
          <p:spPr>
            <a:xfrm>
              <a:off x="5177432" y="1469760"/>
              <a:ext cx="1365290" cy="1344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b="1" dirty="0" smtClean="0">
                  <a:solidFill>
                    <a:schemeClr val="accent5">
                      <a:lumMod val="75000"/>
                    </a:schemeClr>
                  </a:solidFill>
                </a:rPr>
                <a:t>02</a:t>
              </a:r>
              <a:endParaRPr lang="en-US" sz="4800" b="1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</p:grpSp>
      <p:sp>
        <p:nvSpPr>
          <p:cNvPr id="222" name="Rectangle 221"/>
          <p:cNvSpPr/>
          <p:nvPr/>
        </p:nvSpPr>
        <p:spPr>
          <a:xfrm>
            <a:off x="0" y="-32740"/>
            <a:ext cx="9144000" cy="5176240"/>
          </a:xfrm>
          <a:prstGeom prst="rect">
            <a:avLst/>
          </a:prstGeom>
          <a:solidFill>
            <a:schemeClr val="tx1">
              <a:lumMod val="95000"/>
              <a:lumOff val="5000"/>
              <a:alpha val="9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grpSp>
        <p:nvGrpSpPr>
          <p:cNvPr id="127" name="กลุ่ม 126"/>
          <p:cNvGrpSpPr/>
          <p:nvPr/>
        </p:nvGrpSpPr>
        <p:grpSpPr>
          <a:xfrm rot="16200000">
            <a:off x="9601597" y="1629683"/>
            <a:ext cx="1528765" cy="1034462"/>
            <a:chOff x="17226617" y="31347730"/>
            <a:chExt cx="7619068" cy="5462208"/>
          </a:xfrm>
        </p:grpSpPr>
        <p:sp>
          <p:nvSpPr>
            <p:cNvPr id="140" name="วงรี 139"/>
            <p:cNvSpPr/>
            <p:nvPr/>
          </p:nvSpPr>
          <p:spPr>
            <a:xfrm>
              <a:off x="21543529" y="33546360"/>
              <a:ext cx="3302156" cy="3263578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084E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pic>
          <p:nvPicPr>
            <p:cNvPr id="141" name="รูปภาพ 140"/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20" t="3921" r="5145" b="4543"/>
            <a:stretch/>
          </p:blipFill>
          <p:spPr>
            <a:xfrm rot="5400000">
              <a:off x="17074350" y="31499997"/>
              <a:ext cx="3076124" cy="2771590"/>
            </a:xfrm>
            <a:prstGeom prst="ellipse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grpSp>
        <p:nvGrpSpPr>
          <p:cNvPr id="250" name="Group 249"/>
          <p:cNvGrpSpPr/>
          <p:nvPr/>
        </p:nvGrpSpPr>
        <p:grpSpPr>
          <a:xfrm>
            <a:off x="1894344" y="2933911"/>
            <a:ext cx="466724" cy="304800"/>
            <a:chOff x="2378941" y="2720215"/>
            <a:chExt cx="466724" cy="304800"/>
          </a:xfrm>
        </p:grpSpPr>
        <p:sp>
          <p:nvSpPr>
            <p:cNvPr id="241" name="Flowchart: Merge 240"/>
            <p:cNvSpPr/>
            <p:nvPr/>
          </p:nvSpPr>
          <p:spPr>
            <a:xfrm>
              <a:off x="2378941" y="2720215"/>
              <a:ext cx="457200" cy="304800"/>
            </a:xfrm>
            <a:prstGeom prst="flowChartMerg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2" name="Flowchart: Merge 29"/>
            <p:cNvSpPr/>
            <p:nvPr/>
          </p:nvSpPr>
          <p:spPr>
            <a:xfrm>
              <a:off x="2617065" y="2720215"/>
              <a:ext cx="228600" cy="304800"/>
            </a:xfrm>
            <a:custGeom>
              <a:avLst/>
              <a:gdLst/>
              <a:ahLst/>
              <a:cxnLst/>
              <a:rect l="l" t="t" r="r" b="b"/>
              <a:pathLst>
                <a:path w="228600" h="304800">
                  <a:moveTo>
                    <a:pt x="0" y="0"/>
                  </a:moveTo>
                  <a:lnTo>
                    <a:pt x="228600" y="0"/>
                  </a:lnTo>
                  <a:lnTo>
                    <a:pt x="0" y="30480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9" name="Group 248"/>
          <p:cNvGrpSpPr/>
          <p:nvPr/>
        </p:nvGrpSpPr>
        <p:grpSpPr>
          <a:xfrm>
            <a:off x="4310059" y="2949632"/>
            <a:ext cx="466724" cy="304800"/>
            <a:chOff x="4301903" y="2726183"/>
            <a:chExt cx="466724" cy="304800"/>
          </a:xfrm>
        </p:grpSpPr>
        <p:sp>
          <p:nvSpPr>
            <p:cNvPr id="243" name="Flowchart: Merge 242"/>
            <p:cNvSpPr/>
            <p:nvPr/>
          </p:nvSpPr>
          <p:spPr>
            <a:xfrm>
              <a:off x="4301903" y="2726183"/>
              <a:ext cx="457200" cy="304800"/>
            </a:xfrm>
            <a:prstGeom prst="flowChartMerg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4" name="Flowchart: Merge 29"/>
            <p:cNvSpPr/>
            <p:nvPr/>
          </p:nvSpPr>
          <p:spPr>
            <a:xfrm>
              <a:off x="4540027" y="2726183"/>
              <a:ext cx="228600" cy="304800"/>
            </a:xfrm>
            <a:custGeom>
              <a:avLst/>
              <a:gdLst/>
              <a:ahLst/>
              <a:cxnLst/>
              <a:rect l="l" t="t" r="r" b="b"/>
              <a:pathLst>
                <a:path w="228600" h="304800">
                  <a:moveTo>
                    <a:pt x="0" y="0"/>
                  </a:moveTo>
                  <a:lnTo>
                    <a:pt x="228600" y="0"/>
                  </a:lnTo>
                  <a:lnTo>
                    <a:pt x="0" y="30480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48" name="Group 247"/>
          <p:cNvGrpSpPr/>
          <p:nvPr/>
        </p:nvGrpSpPr>
        <p:grpSpPr>
          <a:xfrm>
            <a:off x="6789952" y="2937447"/>
            <a:ext cx="466724" cy="304800"/>
            <a:chOff x="6342293" y="2751308"/>
            <a:chExt cx="466724" cy="304800"/>
          </a:xfrm>
        </p:grpSpPr>
        <p:sp>
          <p:nvSpPr>
            <p:cNvPr id="245" name="Flowchart: Merge 244"/>
            <p:cNvSpPr/>
            <p:nvPr/>
          </p:nvSpPr>
          <p:spPr>
            <a:xfrm>
              <a:off x="6342293" y="2751308"/>
              <a:ext cx="457200" cy="304800"/>
            </a:xfrm>
            <a:prstGeom prst="flowChartMerg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6" name="Flowchart: Merge 29"/>
            <p:cNvSpPr/>
            <p:nvPr/>
          </p:nvSpPr>
          <p:spPr>
            <a:xfrm>
              <a:off x="6580417" y="2751308"/>
              <a:ext cx="228600" cy="304800"/>
            </a:xfrm>
            <a:custGeom>
              <a:avLst/>
              <a:gdLst/>
              <a:ahLst/>
              <a:cxnLst/>
              <a:rect l="l" t="t" r="r" b="b"/>
              <a:pathLst>
                <a:path w="228600" h="304800">
                  <a:moveTo>
                    <a:pt x="0" y="0"/>
                  </a:moveTo>
                  <a:lnTo>
                    <a:pt x="228600" y="0"/>
                  </a:lnTo>
                  <a:lnTo>
                    <a:pt x="0" y="30480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2" name="TextBox 251"/>
          <p:cNvSpPr txBox="1"/>
          <p:nvPr/>
        </p:nvSpPr>
        <p:spPr>
          <a:xfrm>
            <a:off x="3229289" y="3266522"/>
            <a:ext cx="2934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95000"/>
                  </a:schemeClr>
                </a:solidFill>
                <a:latin typeface="Century Gothic" panose="020B0502020202020204" pitchFamily="34" charset="0"/>
              </a:rPr>
              <a:t>Environmental friendly</a:t>
            </a:r>
            <a:endParaRPr lang="th-TH" b="1" dirty="0">
              <a:solidFill>
                <a:schemeClr val="bg1">
                  <a:lumMod val="9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253" name="TextBox 252"/>
          <p:cNvSpPr txBox="1"/>
          <p:nvPr/>
        </p:nvSpPr>
        <p:spPr>
          <a:xfrm>
            <a:off x="1337417" y="3250686"/>
            <a:ext cx="1761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95000"/>
                  </a:schemeClr>
                </a:solidFill>
                <a:latin typeface="Century Gothic" panose="020B0502020202020204" pitchFamily="34" charset="0"/>
              </a:rPr>
              <a:t>Human safety</a:t>
            </a:r>
          </a:p>
        </p:txBody>
      </p:sp>
      <p:sp>
        <p:nvSpPr>
          <p:cNvPr id="254" name="Rectangle 253"/>
          <p:cNvSpPr/>
          <p:nvPr/>
        </p:nvSpPr>
        <p:spPr>
          <a:xfrm>
            <a:off x="6394464" y="3303917"/>
            <a:ext cx="13660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1">
                    <a:lumMod val="95000"/>
                  </a:schemeClr>
                </a:solidFill>
                <a:latin typeface="Century Gothic" panose="020B0502020202020204" pitchFamily="34" charset="0"/>
              </a:rPr>
              <a:t>Affordable</a:t>
            </a:r>
          </a:p>
        </p:txBody>
      </p:sp>
      <p:sp>
        <p:nvSpPr>
          <p:cNvPr id="32" name="AutoShape 4" descr="à¸à¸¥à¸à¸²à¸£à¸à¹à¸à¸«à¸²à¸£à¸¹à¸à¸ à¸²à¸à¸ªà¸³à¸«à¸£à¸±à¸ mini heart png"/>
          <p:cNvSpPr>
            <a:spLocks noChangeAspect="1" noChangeArrowheads="1"/>
          </p:cNvSpPr>
          <p:nvPr/>
        </p:nvSpPr>
        <p:spPr bwMode="auto">
          <a:xfrm>
            <a:off x="155575" y="-144463"/>
            <a:ext cx="2252960" cy="2252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925223" y="865747"/>
            <a:ext cx="7282604" cy="1628102"/>
            <a:chOff x="925223" y="865747"/>
            <a:chExt cx="7282604" cy="1628102"/>
          </a:xfrm>
        </p:grpSpPr>
        <p:grpSp>
          <p:nvGrpSpPr>
            <p:cNvPr id="31" name="Group 30"/>
            <p:cNvGrpSpPr/>
            <p:nvPr/>
          </p:nvGrpSpPr>
          <p:grpSpPr>
            <a:xfrm>
              <a:off x="925223" y="865747"/>
              <a:ext cx="7282604" cy="1628102"/>
              <a:chOff x="1585206" y="1013293"/>
              <a:chExt cx="5962637" cy="1333009"/>
            </a:xfrm>
          </p:grpSpPr>
          <p:sp>
            <p:nvSpPr>
              <p:cNvPr id="228" name="Donut 3"/>
              <p:cNvSpPr/>
              <p:nvPr/>
            </p:nvSpPr>
            <p:spPr>
              <a:xfrm flipH="1">
                <a:off x="3536257" y="1016839"/>
                <a:ext cx="1668262" cy="1329463"/>
              </a:xfrm>
              <a:custGeom>
                <a:avLst/>
                <a:gdLst/>
                <a:ahLst/>
                <a:cxnLst/>
                <a:rect l="l" t="t" r="r" b="b"/>
                <a:pathLst>
                  <a:path w="2964180" h="2362200">
                    <a:moveTo>
                      <a:pt x="1181100" y="0"/>
                    </a:moveTo>
                    <a:lnTo>
                      <a:pt x="1181100" y="341149"/>
                    </a:lnTo>
                    <a:cubicBezTo>
                      <a:pt x="717208" y="341149"/>
                      <a:pt x="341149" y="717208"/>
                      <a:pt x="341149" y="1181100"/>
                    </a:cubicBezTo>
                    <a:cubicBezTo>
                      <a:pt x="341149" y="1644992"/>
                      <a:pt x="717208" y="2021051"/>
                      <a:pt x="1181100" y="2021051"/>
                    </a:cubicBezTo>
                    <a:lnTo>
                      <a:pt x="1181100" y="2024023"/>
                    </a:lnTo>
                    <a:lnTo>
                      <a:pt x="2964180" y="2014537"/>
                    </a:lnTo>
                    <a:lnTo>
                      <a:pt x="2964180" y="2362200"/>
                    </a:lnTo>
                    <a:lnTo>
                      <a:pt x="1181100" y="2362200"/>
                    </a:lnTo>
                    <a:lnTo>
                      <a:pt x="1173480" y="2362200"/>
                    </a:lnTo>
                    <a:lnTo>
                      <a:pt x="1173480" y="2361815"/>
                    </a:lnTo>
                    <a:cubicBezTo>
                      <a:pt x="524682" y="2358076"/>
                      <a:pt x="0" y="1830862"/>
                      <a:pt x="0" y="1181100"/>
                    </a:cubicBezTo>
                    <a:cubicBezTo>
                      <a:pt x="0" y="528796"/>
                      <a:pt x="528796" y="0"/>
                      <a:pt x="1181100" y="0"/>
                    </a:cubicBez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>
                <a:outerShdw blurRad="50800" dist="38100" dir="10800000" algn="r" rotWithShape="0">
                  <a:prstClr val="black">
                    <a:alpha val="6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29" name="Donut 3"/>
              <p:cNvSpPr/>
              <p:nvPr/>
            </p:nvSpPr>
            <p:spPr>
              <a:xfrm>
                <a:off x="3879344" y="1016839"/>
                <a:ext cx="1668262" cy="1329463"/>
              </a:xfrm>
              <a:custGeom>
                <a:avLst/>
                <a:gdLst/>
                <a:ahLst/>
                <a:cxnLst/>
                <a:rect l="l" t="t" r="r" b="b"/>
                <a:pathLst>
                  <a:path w="2964180" h="2362200">
                    <a:moveTo>
                      <a:pt x="1181100" y="0"/>
                    </a:moveTo>
                    <a:lnTo>
                      <a:pt x="1181100" y="341149"/>
                    </a:lnTo>
                    <a:cubicBezTo>
                      <a:pt x="717208" y="341149"/>
                      <a:pt x="341149" y="717208"/>
                      <a:pt x="341149" y="1181100"/>
                    </a:cubicBezTo>
                    <a:cubicBezTo>
                      <a:pt x="341149" y="1644992"/>
                      <a:pt x="717208" y="2021051"/>
                      <a:pt x="1181100" y="2021051"/>
                    </a:cubicBezTo>
                    <a:lnTo>
                      <a:pt x="1181100" y="2024023"/>
                    </a:lnTo>
                    <a:lnTo>
                      <a:pt x="2964180" y="2014537"/>
                    </a:lnTo>
                    <a:lnTo>
                      <a:pt x="2964180" y="2362200"/>
                    </a:lnTo>
                    <a:lnTo>
                      <a:pt x="1181100" y="2362200"/>
                    </a:lnTo>
                    <a:lnTo>
                      <a:pt x="1173480" y="2362200"/>
                    </a:lnTo>
                    <a:lnTo>
                      <a:pt x="1173480" y="2361815"/>
                    </a:lnTo>
                    <a:cubicBezTo>
                      <a:pt x="524682" y="2358076"/>
                      <a:pt x="0" y="1830862"/>
                      <a:pt x="0" y="1181100"/>
                    </a:cubicBezTo>
                    <a:cubicBezTo>
                      <a:pt x="0" y="528796"/>
                      <a:pt x="528796" y="0"/>
                      <a:pt x="1181100" y="0"/>
                    </a:cubicBez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>
                <a:outerShdw blurRad="50800" dist="38100" dir="10800000" algn="r" rotWithShape="0">
                  <a:prstClr val="black">
                    <a:alpha val="6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30" name="Donut 3"/>
              <p:cNvSpPr/>
              <p:nvPr/>
            </p:nvSpPr>
            <p:spPr>
              <a:xfrm flipH="1">
                <a:off x="1585206" y="1016838"/>
                <a:ext cx="1668262" cy="1329463"/>
              </a:xfrm>
              <a:custGeom>
                <a:avLst/>
                <a:gdLst/>
                <a:ahLst/>
                <a:cxnLst/>
                <a:rect l="l" t="t" r="r" b="b"/>
                <a:pathLst>
                  <a:path w="2964180" h="2362200">
                    <a:moveTo>
                      <a:pt x="1181100" y="0"/>
                    </a:moveTo>
                    <a:lnTo>
                      <a:pt x="1181100" y="341149"/>
                    </a:lnTo>
                    <a:cubicBezTo>
                      <a:pt x="717208" y="341149"/>
                      <a:pt x="341149" y="717208"/>
                      <a:pt x="341149" y="1181100"/>
                    </a:cubicBezTo>
                    <a:cubicBezTo>
                      <a:pt x="341149" y="1644992"/>
                      <a:pt x="717208" y="2021051"/>
                      <a:pt x="1181100" y="2021051"/>
                    </a:cubicBezTo>
                    <a:lnTo>
                      <a:pt x="1181100" y="2024023"/>
                    </a:lnTo>
                    <a:lnTo>
                      <a:pt x="2964180" y="2014537"/>
                    </a:lnTo>
                    <a:lnTo>
                      <a:pt x="2964180" y="2362200"/>
                    </a:lnTo>
                    <a:lnTo>
                      <a:pt x="1181100" y="2362200"/>
                    </a:lnTo>
                    <a:lnTo>
                      <a:pt x="1173480" y="2362200"/>
                    </a:lnTo>
                    <a:lnTo>
                      <a:pt x="1173480" y="2361815"/>
                    </a:lnTo>
                    <a:cubicBezTo>
                      <a:pt x="524682" y="2358076"/>
                      <a:pt x="0" y="1830862"/>
                      <a:pt x="0" y="1181100"/>
                    </a:cubicBezTo>
                    <a:cubicBezTo>
                      <a:pt x="0" y="528796"/>
                      <a:pt x="528796" y="0"/>
                      <a:pt x="1181100" y="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50800" dist="38100" dir="10800000" algn="r" rotWithShape="0">
                  <a:prstClr val="black">
                    <a:alpha val="6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31" name="Donut 3"/>
              <p:cNvSpPr/>
              <p:nvPr/>
            </p:nvSpPr>
            <p:spPr>
              <a:xfrm>
                <a:off x="1928293" y="1016838"/>
                <a:ext cx="1668262" cy="1329463"/>
              </a:xfrm>
              <a:custGeom>
                <a:avLst/>
                <a:gdLst/>
                <a:ahLst/>
                <a:cxnLst/>
                <a:rect l="l" t="t" r="r" b="b"/>
                <a:pathLst>
                  <a:path w="2964180" h="2362200">
                    <a:moveTo>
                      <a:pt x="1181100" y="0"/>
                    </a:moveTo>
                    <a:lnTo>
                      <a:pt x="1181100" y="341149"/>
                    </a:lnTo>
                    <a:cubicBezTo>
                      <a:pt x="717208" y="341149"/>
                      <a:pt x="341149" y="717208"/>
                      <a:pt x="341149" y="1181100"/>
                    </a:cubicBezTo>
                    <a:cubicBezTo>
                      <a:pt x="341149" y="1644992"/>
                      <a:pt x="717208" y="2021051"/>
                      <a:pt x="1181100" y="2021051"/>
                    </a:cubicBezTo>
                    <a:lnTo>
                      <a:pt x="1181100" y="2024023"/>
                    </a:lnTo>
                    <a:lnTo>
                      <a:pt x="2964180" y="2014537"/>
                    </a:lnTo>
                    <a:lnTo>
                      <a:pt x="2964180" y="2362200"/>
                    </a:lnTo>
                    <a:lnTo>
                      <a:pt x="1181100" y="2362200"/>
                    </a:lnTo>
                    <a:lnTo>
                      <a:pt x="1173480" y="2362200"/>
                    </a:lnTo>
                    <a:lnTo>
                      <a:pt x="1173480" y="2361815"/>
                    </a:lnTo>
                    <a:cubicBezTo>
                      <a:pt x="524682" y="2358076"/>
                      <a:pt x="0" y="1830862"/>
                      <a:pt x="0" y="1181100"/>
                    </a:cubicBezTo>
                    <a:cubicBezTo>
                      <a:pt x="0" y="528796"/>
                      <a:pt x="528796" y="0"/>
                      <a:pt x="1181100" y="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50800" dist="38100" dir="10800000" algn="r" rotWithShape="0">
                  <a:prstClr val="black">
                    <a:alpha val="6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38" name="Donut 3"/>
              <p:cNvSpPr/>
              <p:nvPr/>
            </p:nvSpPr>
            <p:spPr>
              <a:xfrm flipH="1">
                <a:off x="5514502" y="1013293"/>
                <a:ext cx="1668262" cy="1329463"/>
              </a:xfrm>
              <a:custGeom>
                <a:avLst/>
                <a:gdLst/>
                <a:ahLst/>
                <a:cxnLst/>
                <a:rect l="l" t="t" r="r" b="b"/>
                <a:pathLst>
                  <a:path w="2964180" h="2362200">
                    <a:moveTo>
                      <a:pt x="1181100" y="0"/>
                    </a:moveTo>
                    <a:lnTo>
                      <a:pt x="1181100" y="341149"/>
                    </a:lnTo>
                    <a:cubicBezTo>
                      <a:pt x="717208" y="341149"/>
                      <a:pt x="341149" y="717208"/>
                      <a:pt x="341149" y="1181100"/>
                    </a:cubicBezTo>
                    <a:cubicBezTo>
                      <a:pt x="341149" y="1644992"/>
                      <a:pt x="717208" y="2021051"/>
                      <a:pt x="1181100" y="2021051"/>
                    </a:cubicBezTo>
                    <a:lnTo>
                      <a:pt x="1181100" y="2024023"/>
                    </a:lnTo>
                    <a:lnTo>
                      <a:pt x="2964180" y="2014537"/>
                    </a:lnTo>
                    <a:lnTo>
                      <a:pt x="2964180" y="2362200"/>
                    </a:lnTo>
                    <a:lnTo>
                      <a:pt x="1181100" y="2362200"/>
                    </a:lnTo>
                    <a:lnTo>
                      <a:pt x="1173480" y="2362200"/>
                    </a:lnTo>
                    <a:lnTo>
                      <a:pt x="1173480" y="2361815"/>
                    </a:lnTo>
                    <a:cubicBezTo>
                      <a:pt x="524682" y="2358076"/>
                      <a:pt x="0" y="1830862"/>
                      <a:pt x="0" y="1181100"/>
                    </a:cubicBezTo>
                    <a:cubicBezTo>
                      <a:pt x="0" y="528796"/>
                      <a:pt x="528796" y="0"/>
                      <a:pt x="1181100" y="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50800" dist="38100" dir="10800000" algn="r" rotWithShape="0">
                  <a:prstClr val="black">
                    <a:alpha val="6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39" name="Donut 3"/>
              <p:cNvSpPr/>
              <p:nvPr/>
            </p:nvSpPr>
            <p:spPr>
              <a:xfrm>
                <a:off x="5879581" y="1013293"/>
                <a:ext cx="1668262" cy="1329463"/>
              </a:xfrm>
              <a:custGeom>
                <a:avLst/>
                <a:gdLst/>
                <a:ahLst/>
                <a:cxnLst/>
                <a:rect l="l" t="t" r="r" b="b"/>
                <a:pathLst>
                  <a:path w="2964180" h="2362200">
                    <a:moveTo>
                      <a:pt x="1181100" y="0"/>
                    </a:moveTo>
                    <a:lnTo>
                      <a:pt x="1181100" y="341149"/>
                    </a:lnTo>
                    <a:cubicBezTo>
                      <a:pt x="717208" y="341149"/>
                      <a:pt x="341149" y="717208"/>
                      <a:pt x="341149" y="1181100"/>
                    </a:cubicBezTo>
                    <a:cubicBezTo>
                      <a:pt x="341149" y="1644992"/>
                      <a:pt x="717208" y="2021051"/>
                      <a:pt x="1181100" y="2021051"/>
                    </a:cubicBezTo>
                    <a:lnTo>
                      <a:pt x="1181100" y="2024023"/>
                    </a:lnTo>
                    <a:lnTo>
                      <a:pt x="2964180" y="2014537"/>
                    </a:lnTo>
                    <a:lnTo>
                      <a:pt x="2964180" y="2362200"/>
                    </a:lnTo>
                    <a:lnTo>
                      <a:pt x="1181100" y="2362200"/>
                    </a:lnTo>
                    <a:lnTo>
                      <a:pt x="1173480" y="2362200"/>
                    </a:lnTo>
                    <a:lnTo>
                      <a:pt x="1173480" y="2361815"/>
                    </a:lnTo>
                    <a:cubicBezTo>
                      <a:pt x="524682" y="2358076"/>
                      <a:pt x="0" y="1830862"/>
                      <a:pt x="0" y="1181100"/>
                    </a:cubicBezTo>
                    <a:cubicBezTo>
                      <a:pt x="0" y="528796"/>
                      <a:pt x="528796" y="0"/>
                      <a:pt x="1181100" y="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50800" dist="38100" dir="10800000" algn="r" rotWithShape="0">
                  <a:prstClr val="black">
                    <a:alpha val="6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10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colorTemperature colorTemp="112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81290" y="1500671"/>
              <a:ext cx="786654" cy="786654"/>
            </a:xfrm>
            <a:prstGeom prst="rect">
              <a:avLst/>
            </a:prstGeom>
          </p:spPr>
        </p:pic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12" cstate="print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0" b="99342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90828" y="1169207"/>
              <a:ext cx="378865" cy="359922"/>
            </a:xfrm>
            <a:prstGeom prst="rect">
              <a:avLst/>
            </a:prstGeom>
          </p:spPr>
        </p:pic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14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0" b="100000" l="9744" r="89776">
                          <a14:foregroundMark x1="29553" y1="4473" x2="36741" y2="14058"/>
                          <a14:foregroundMark x1="46006" y1="13578" x2="50479" y2="23482"/>
                          <a14:foregroundMark x1="36741" y1="52236" x2="36422" y2="66933"/>
                        </a14:backgroundRemoval>
                      </a14:imgEffect>
                      <a14:imgEffect>
                        <a14:colorTemperature colorTemp="72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242107">
              <a:off x="6597361" y="1350109"/>
              <a:ext cx="890568" cy="890568"/>
            </a:xfrm>
            <a:prstGeom prst="rect">
              <a:avLst/>
            </a:prstGeom>
          </p:spPr>
        </p:pic>
        <p:pic>
          <p:nvPicPr>
            <p:cNvPr id="1036" name="Picture 12" descr="à¸à¸¥à¸à¸²à¸£à¸à¹à¸à¸«à¸²à¸£à¸¹à¸à¸ à¸²à¸à¸ªà¸³à¸«à¸£à¸±à¸ Environmental friendly png"/>
            <p:cNvPicPr>
              <a:picLocks noChangeAspect="1" noChangeArrowheads="1"/>
            </p:cNvPicPr>
            <p:nvPr/>
          </p:nvPicPr>
          <p:blipFill>
            <a:blip r:embed="rId16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ackgroundRemoval t="10000" b="90000" l="10000" r="900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72957" y="1071686"/>
              <a:ext cx="1304037" cy="13040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6" name="สี่เหลี่ยมผืนผ้า 2"/>
          <p:cNvSpPr/>
          <p:nvPr/>
        </p:nvSpPr>
        <p:spPr>
          <a:xfrm>
            <a:off x="0" y="5020022"/>
            <a:ext cx="9144000" cy="12347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742372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2" grpId="0" animBg="1"/>
      <p:bldP spid="252" grpId="0"/>
      <p:bldP spid="253" grpId="0"/>
      <p:bldP spid="254" grpId="0"/>
    </p:bldLst>
  </p:timing>
</p:sld>
</file>

<file path=ppt/theme/theme1.xml><?xml version="1.0" encoding="utf-8"?>
<a:theme xmlns:a="http://schemas.openxmlformats.org/drawingml/2006/main" name="Contents Slide Master">
  <a:themeElements>
    <a:clrScheme name="ALLPPT-COLOR-A28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EB494B"/>
      </a:accent1>
      <a:accent2>
        <a:srgbClr val="3F3F3F"/>
      </a:accent2>
      <a:accent3>
        <a:srgbClr val="EB494B"/>
      </a:accent3>
      <a:accent4>
        <a:srgbClr val="3F3F3F"/>
      </a:accent4>
      <a:accent5>
        <a:srgbClr val="EB494B"/>
      </a:accent5>
      <a:accent6>
        <a:srgbClr val="3F3F3F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>
            <a:lumMod val="75000"/>
            <a:lumOff val="25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Section Break Slide Master">
  <a:themeElements>
    <a:clrScheme name="ALLPPT-COLOR-A28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EB494B"/>
      </a:accent1>
      <a:accent2>
        <a:srgbClr val="3F3F3F"/>
      </a:accent2>
      <a:accent3>
        <a:srgbClr val="EB494B"/>
      </a:accent3>
      <a:accent4>
        <a:srgbClr val="3F3F3F"/>
      </a:accent4>
      <a:accent5>
        <a:srgbClr val="EB494B"/>
      </a:accent5>
      <a:accent6>
        <a:srgbClr val="3F3F3F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9566</TotalTime>
  <Words>267</Words>
  <Application>Microsoft Office PowerPoint</Application>
  <PresentationFormat>นำเสนอทางหน้าจอ (16:9)</PresentationFormat>
  <Paragraphs>117</Paragraphs>
  <Slides>14</Slides>
  <Notes>9</Notes>
  <HiddenSlides>0</HiddenSlides>
  <MMClips>3</MMClips>
  <ScaleCrop>false</ScaleCrop>
  <HeadingPairs>
    <vt:vector size="6" baseType="variant">
      <vt:variant>
        <vt:lpstr>ฟอนต์ที่ถูกใช้</vt:lpstr>
      </vt:variant>
      <vt:variant>
        <vt:i4>8</vt:i4>
      </vt:variant>
      <vt:variant>
        <vt:lpstr>ธีม</vt:lpstr>
      </vt:variant>
      <vt:variant>
        <vt:i4>2</vt:i4>
      </vt:variant>
      <vt:variant>
        <vt:lpstr>ชื่อเรื่องสไลด์</vt:lpstr>
      </vt:variant>
      <vt:variant>
        <vt:i4>14</vt:i4>
      </vt:variant>
    </vt:vector>
  </HeadingPairs>
  <TitlesOfParts>
    <vt:vector size="24" baseType="lpstr">
      <vt:lpstr>Arial Unicode MS</vt:lpstr>
      <vt:lpstr>맑은 고딕</vt:lpstr>
      <vt:lpstr>Arial</vt:lpstr>
      <vt:lpstr>Arial</vt:lpstr>
      <vt:lpstr>Calibri</vt:lpstr>
      <vt:lpstr>Century Gothic</vt:lpstr>
      <vt:lpstr>Cordia New</vt:lpstr>
      <vt:lpstr>Wingdings</vt:lpstr>
      <vt:lpstr>Contents Slide Master</vt:lpstr>
      <vt:lpstr>Section Break Slide Master</vt:lpstr>
      <vt:lpstr>งานนำเสนอ PowerPoint</vt:lpstr>
      <vt:lpstr>งานนำเสนอ PowerPoint</vt:lpstr>
      <vt:lpstr>Challenging issues</vt:lpstr>
      <vt:lpstr>Alternative to antibiotics 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GoogleSlidesPPT.com;Allppt.com</dc:creator>
  <cp:lastModifiedBy>hnongnoob</cp:lastModifiedBy>
  <cp:revision>550</cp:revision>
  <dcterms:created xsi:type="dcterms:W3CDTF">2016-12-05T23:26:54Z</dcterms:created>
  <dcterms:modified xsi:type="dcterms:W3CDTF">2018-06-23T23:20:18Z</dcterms:modified>
</cp:coreProperties>
</file>